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0"/>
  </p:notesMasterIdLst>
  <p:sldIdLst>
    <p:sldId id="256" r:id="rId3"/>
    <p:sldId id="282" r:id="rId4"/>
    <p:sldId id="298" r:id="rId5"/>
    <p:sldId id="267" r:id="rId6"/>
    <p:sldId id="268" r:id="rId7"/>
    <p:sldId id="317" r:id="rId8"/>
    <p:sldId id="302" r:id="rId9"/>
    <p:sldId id="289" r:id="rId10"/>
    <p:sldId id="288" r:id="rId11"/>
    <p:sldId id="287" r:id="rId12"/>
    <p:sldId id="316" r:id="rId13"/>
    <p:sldId id="295" r:id="rId14"/>
    <p:sldId id="296" r:id="rId15"/>
    <p:sldId id="275" r:id="rId16"/>
    <p:sldId id="280" r:id="rId17"/>
    <p:sldId id="283" r:id="rId18"/>
    <p:sldId id="284" r:id="rId19"/>
    <p:sldId id="285" r:id="rId20"/>
    <p:sldId id="299" r:id="rId21"/>
    <p:sldId id="305" r:id="rId22"/>
    <p:sldId id="307" r:id="rId23"/>
    <p:sldId id="309" r:id="rId24"/>
    <p:sldId id="308" r:id="rId25"/>
    <p:sldId id="310" r:id="rId26"/>
    <p:sldId id="312" r:id="rId27"/>
    <p:sldId id="311" r:id="rId28"/>
    <p:sldId id="31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87D"/>
    <a:srgbClr val="688A7E"/>
    <a:srgbClr val="E6674A"/>
    <a:srgbClr val="565A5C"/>
    <a:srgbClr val="E3D9B9"/>
    <a:srgbClr val="BFC2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434" autoAdjust="0"/>
  </p:normalViewPr>
  <p:slideViewPr>
    <p:cSldViewPr snapToGrid="0" snapToObjects="1" showGuides="1">
      <p:cViewPr varScale="1">
        <p:scale>
          <a:sx n="115" d="100"/>
          <a:sy n="115" d="100"/>
        </p:scale>
        <p:origin x="1518" y="9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172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ehfdc01\users\amcfarlane\Documents\Elena's%20Engagements%202016\Insured%20and%20Uninsured%20by%20Subsidy.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1" u="none" strike="noStrike" kern="1200" spc="0" baseline="0">
                <a:solidFill>
                  <a:schemeClr val="tx1">
                    <a:lumMod val="65000"/>
                    <a:lumOff val="35000"/>
                  </a:schemeClr>
                </a:solidFill>
                <a:latin typeface="+mn-lt"/>
                <a:ea typeface="+mn-ea"/>
                <a:cs typeface="+mn-cs"/>
              </a:defRPr>
            </a:pPr>
            <a:r>
              <a:rPr lang="en-US" sz="1200" i="1" dirty="0" smtClean="0"/>
              <a:t>Uninsured by Act</a:t>
            </a:r>
            <a:r>
              <a:rPr lang="en-US" sz="1200" i="1" baseline="0" dirty="0" smtClean="0"/>
              <a:t> </a:t>
            </a:r>
          </a:p>
          <a:p>
            <a:pPr>
              <a:defRPr sz="1200" i="1"/>
            </a:pPr>
            <a:r>
              <a:rPr lang="en-US" sz="1200" i="1" baseline="0" dirty="0" smtClean="0"/>
              <a:t>Subsidy Type</a:t>
            </a:r>
            <a:endParaRPr lang="en-US" sz="1200" i="1" dirty="0"/>
          </a:p>
        </c:rich>
      </c:tx>
      <c:layout>
        <c:manualLayout>
          <c:xMode val="edge"/>
          <c:yMode val="edge"/>
          <c:x val="0.75764082955456091"/>
          <c:y val="9.632810386161704E-2"/>
        </c:manualLayout>
      </c:layout>
      <c:overlay val="0"/>
      <c:spPr>
        <a:noFill/>
        <a:ln>
          <a:noFill/>
        </a:ln>
        <a:effectLst/>
      </c:spPr>
      <c:txPr>
        <a:bodyPr rot="0" spcFirstLastPara="1" vertOverflow="ellipsis" vert="horz" wrap="square" anchor="ctr" anchorCtr="1"/>
        <a:lstStyle/>
        <a:p>
          <a:pPr>
            <a:defRPr sz="1200" b="0"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6371734995780939E-3"/>
          <c:y val="7.4776995812658911E-2"/>
          <c:w val="0.9652571517945322"/>
          <c:h val="0.84640027823717412"/>
        </c:manualLayout>
      </c:layout>
      <c:ofPieChart>
        <c:ofPieType val="pie"/>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cat>
            <c:strRef>
              <c:f>Sheet1!$A$8:$A$14</c:f>
              <c:strCache>
                <c:ptCount val="6"/>
                <c:pt idx="0">
                  <c:v>Insured</c:v>
                </c:pt>
                <c:pt idx="1">
                  <c:v>No Subsidy</c:v>
                </c:pt>
                <c:pt idx="2">
                  <c:v>Undocumented</c:v>
                </c:pt>
                <c:pt idx="3">
                  <c:v>Medicaid Eligible but Unenrolled</c:v>
                </c:pt>
                <c:pt idx="4">
                  <c:v>Medicaid Expansion Adults</c:v>
                </c:pt>
                <c:pt idx="5">
                  <c:v>Subsidy Eligible</c:v>
                </c:pt>
              </c:strCache>
            </c:strRef>
          </c:cat>
          <c:val>
            <c:numRef>
              <c:f>Sheet1!$B$8:$B$14</c:f>
              <c:numCache>
                <c:formatCode>_(* #,##0_);_(* \(#,##0\);_(* "-"??_);_(@_)</c:formatCode>
                <c:ptCount val="6"/>
                <c:pt idx="0">
                  <c:v>19564000</c:v>
                </c:pt>
                <c:pt idx="1">
                  <c:v>615010</c:v>
                </c:pt>
                <c:pt idx="2">
                  <c:v>838650</c:v>
                </c:pt>
                <c:pt idx="3">
                  <c:v>782740.00000000012</c:v>
                </c:pt>
                <c:pt idx="4">
                  <c:v>1341840</c:v>
                </c:pt>
                <c:pt idx="5">
                  <c:v>2012760</c:v>
                </c:pt>
              </c:numCache>
            </c:numRef>
          </c:val>
          <c:extLst/>
        </c:ser>
        <c:dLbls>
          <c:showLegendKey val="0"/>
          <c:showVal val="0"/>
          <c:showCatName val="0"/>
          <c:showSerName val="0"/>
          <c:showPercent val="0"/>
          <c:showBubbleSize val="0"/>
          <c:showLeaderLines val="1"/>
        </c:dLbls>
        <c:gapWidth val="20"/>
        <c:splitType val="cust"/>
        <c:custSplit>
          <c:secondPiePt val="1"/>
          <c:secondPiePt val="2"/>
          <c:secondPiePt val="3"/>
          <c:secondPiePt val="4"/>
          <c:secondPiePt val="5"/>
        </c:custSplit>
        <c:secondPieSize val="8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0.02538</cdr:x>
      <cdr:y>0.03901</cdr:y>
    </cdr:from>
    <cdr:to>
      <cdr:x>0.1142</cdr:x>
      <cdr:y>0.13362</cdr:y>
    </cdr:to>
    <cdr:sp macro="" textlink="">
      <cdr:nvSpPr>
        <cdr:cNvPr id="2" name="TextBox 1"/>
        <cdr:cNvSpPr txBox="1"/>
      </cdr:nvSpPr>
      <cdr:spPr>
        <a:xfrm xmlns:a="http://schemas.openxmlformats.org/drawingml/2006/main">
          <a:off x="214184" y="196978"/>
          <a:ext cx="749643" cy="4777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0.01074</cdr:x>
      <cdr:y>0.04553</cdr:y>
    </cdr:from>
    <cdr:to>
      <cdr:x>0.14446</cdr:x>
      <cdr:y>0.11894</cdr:y>
    </cdr:to>
    <cdr:sp macro="" textlink="">
      <cdr:nvSpPr>
        <cdr:cNvPr id="3" name="TextBox 2"/>
        <cdr:cNvSpPr txBox="1"/>
      </cdr:nvSpPr>
      <cdr:spPr>
        <a:xfrm xmlns:a="http://schemas.openxmlformats.org/drawingml/2006/main">
          <a:off x="90616" y="229930"/>
          <a:ext cx="1128584" cy="3707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0.10737</cdr:x>
      <cdr:y>0.31811</cdr:y>
    </cdr:from>
    <cdr:to>
      <cdr:x>0.23486</cdr:x>
      <cdr:y>0.4584</cdr:y>
    </cdr:to>
    <cdr:sp macro="" textlink="">
      <cdr:nvSpPr>
        <cdr:cNvPr id="4" name="TextBox 3"/>
        <cdr:cNvSpPr txBox="1"/>
      </cdr:nvSpPr>
      <cdr:spPr>
        <a:xfrm xmlns:a="http://schemas.openxmlformats.org/drawingml/2006/main">
          <a:off x="759008" y="1684775"/>
          <a:ext cx="901235" cy="7430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solidFill>
                <a:schemeClr val="bg1"/>
              </a:solidFill>
            </a:rPr>
            <a:t>Insured</a:t>
          </a:r>
        </a:p>
        <a:p xmlns:a="http://schemas.openxmlformats.org/drawingml/2006/main">
          <a:r>
            <a:rPr lang="en-US" dirty="0" smtClean="0">
              <a:solidFill>
                <a:schemeClr val="bg1"/>
              </a:solidFill>
            </a:rPr>
            <a:t>19,564,000</a:t>
          </a:r>
        </a:p>
        <a:p xmlns:a="http://schemas.openxmlformats.org/drawingml/2006/main">
          <a:r>
            <a:rPr lang="en-US" sz="1100" b="1" dirty="0" smtClean="0">
              <a:solidFill>
                <a:schemeClr val="bg1"/>
              </a:solidFill>
            </a:rPr>
            <a:t>76%</a:t>
          </a:r>
          <a:endParaRPr lang="en-US" sz="1100" b="1"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10A078-EEE6-45A5-B7A4-E3CE30DFFE9B}" type="datetimeFigureOut">
              <a:rPr lang="en-US" smtClean="0"/>
              <a:t>2/1/2016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CD3B0-A01A-4481-B85E-6E258C06DDEB}" type="slidenum">
              <a:rPr lang="en-US" smtClean="0"/>
              <a:t>‹#›</a:t>
            </a:fld>
            <a:endParaRPr lang="en-US"/>
          </a:p>
        </p:txBody>
      </p:sp>
    </p:spTree>
    <p:extLst>
      <p:ext uri="{BB962C8B-B14F-4D97-AF65-F5344CB8AC3E}">
        <p14:creationId xmlns:p14="http://schemas.microsoft.com/office/powerpoint/2010/main" val="3598522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HRMS September</a:t>
            </a:r>
            <a:r>
              <a:rPr lang="en-US" baseline="0" dirty="0" smtClean="0"/>
              <a:t> 2013 (IB #1)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CCD3B0-A01A-4481-B85E-6E258C06DDEB}" type="slidenum">
              <a:rPr lang="en-US" smtClean="0"/>
              <a:t>4</a:t>
            </a:fld>
            <a:endParaRPr lang="en-US"/>
          </a:p>
        </p:txBody>
      </p:sp>
    </p:spTree>
    <p:extLst>
      <p:ext uri="{BB962C8B-B14F-4D97-AF65-F5344CB8AC3E}">
        <p14:creationId xmlns:p14="http://schemas.microsoft.com/office/powerpoint/2010/main" val="2956133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HRMS,</a:t>
            </a:r>
            <a:r>
              <a:rPr lang="en-US" baseline="0" dirty="0" smtClean="0"/>
              <a:t> Sept 2015</a:t>
            </a:r>
            <a:endParaRPr lang="en-US" dirty="0"/>
          </a:p>
        </p:txBody>
      </p:sp>
      <p:sp>
        <p:nvSpPr>
          <p:cNvPr id="4" name="Slide Number Placeholder 3"/>
          <p:cNvSpPr>
            <a:spLocks noGrp="1"/>
          </p:cNvSpPr>
          <p:nvPr>
            <p:ph type="sldNum" sz="quarter" idx="10"/>
          </p:nvPr>
        </p:nvSpPr>
        <p:spPr/>
        <p:txBody>
          <a:bodyPr/>
          <a:lstStyle/>
          <a:p>
            <a:fld id="{5ECCD3B0-A01A-4481-B85E-6E258C06DDEB}" type="slidenum">
              <a:rPr lang="en-US" smtClean="0"/>
              <a:t>13</a:t>
            </a:fld>
            <a:endParaRPr lang="en-US"/>
          </a:p>
        </p:txBody>
      </p:sp>
    </p:spTree>
    <p:extLst>
      <p:ext uri="{BB962C8B-B14F-4D97-AF65-F5344CB8AC3E}">
        <p14:creationId xmlns:p14="http://schemas.microsoft.com/office/powerpoint/2010/main" val="373034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HRMS,</a:t>
            </a:r>
            <a:r>
              <a:rPr lang="en-US" baseline="0" dirty="0" smtClean="0"/>
              <a:t> March 2015 (IB #13)</a:t>
            </a:r>
            <a:endParaRPr lang="en-US" dirty="0"/>
          </a:p>
        </p:txBody>
      </p:sp>
      <p:sp>
        <p:nvSpPr>
          <p:cNvPr id="4" name="Slide Number Placeholder 3"/>
          <p:cNvSpPr>
            <a:spLocks noGrp="1"/>
          </p:cNvSpPr>
          <p:nvPr>
            <p:ph type="sldNum" sz="quarter" idx="10"/>
          </p:nvPr>
        </p:nvSpPr>
        <p:spPr/>
        <p:txBody>
          <a:bodyPr/>
          <a:lstStyle/>
          <a:p>
            <a:fld id="{5ECCD3B0-A01A-4481-B85E-6E258C06DDEB}" type="slidenum">
              <a:rPr lang="en-US" smtClean="0"/>
              <a:t>14</a:t>
            </a:fld>
            <a:endParaRPr lang="en-US"/>
          </a:p>
        </p:txBody>
      </p:sp>
    </p:spTree>
    <p:extLst>
      <p:ext uri="{BB962C8B-B14F-4D97-AF65-F5344CB8AC3E}">
        <p14:creationId xmlns:p14="http://schemas.microsoft.com/office/powerpoint/2010/main" val="4033562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HRMS, Sept 2013 and Sept 2015 (IB #17)</a:t>
            </a:r>
            <a:endParaRPr lang="en-US" dirty="0"/>
          </a:p>
        </p:txBody>
      </p:sp>
      <p:sp>
        <p:nvSpPr>
          <p:cNvPr id="4" name="Slide Number Placeholder 3"/>
          <p:cNvSpPr>
            <a:spLocks noGrp="1"/>
          </p:cNvSpPr>
          <p:nvPr>
            <p:ph type="sldNum" sz="quarter" idx="10"/>
          </p:nvPr>
        </p:nvSpPr>
        <p:spPr/>
        <p:txBody>
          <a:bodyPr/>
          <a:lstStyle/>
          <a:p>
            <a:fld id="{5ECCD3B0-A01A-4481-B85E-6E258C06DDEB}" type="slidenum">
              <a:rPr lang="en-US" smtClean="0"/>
              <a:t>15</a:t>
            </a:fld>
            <a:endParaRPr lang="en-US"/>
          </a:p>
        </p:txBody>
      </p:sp>
    </p:spTree>
    <p:extLst>
      <p:ext uri="{BB962C8B-B14F-4D97-AF65-F5344CB8AC3E}">
        <p14:creationId xmlns:p14="http://schemas.microsoft.com/office/powerpoint/2010/main" val="1763391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a:t>
            </a:r>
            <a:r>
              <a:rPr lang="en-US" baseline="0" dirty="0" smtClean="0"/>
              <a:t> US Department of Health and Human Services. </a:t>
            </a:r>
            <a:r>
              <a:rPr lang="en-US" dirty="0" smtClean="0"/>
              <a:t>“ASPE Issue Brief Health Insurance Marketplace: Summary Enrollment Report for the Initial Annual Open Enrollment Period</a:t>
            </a:r>
            <a:r>
              <a:rPr lang="en-US" baseline="0" dirty="0" smtClean="0"/>
              <a:t> For the period October 1, 2013-March 31, 2014.” 1 May 2014. &lt;</a:t>
            </a:r>
            <a:r>
              <a:rPr lang="en-US" dirty="0" smtClean="0"/>
              <a:t>https://aspe.hhs.gov/sites/default/files/pdf/76876/ib_2014Apr_enrollment.pdf&gt;</a:t>
            </a:r>
          </a:p>
          <a:p>
            <a:r>
              <a:rPr lang="en-US" baseline="0" dirty="0" smtClean="0"/>
              <a:t>US Department of Health and Human Services. </a:t>
            </a:r>
            <a:r>
              <a:rPr lang="en-US" dirty="0" smtClean="0"/>
              <a:t>“ASPE</a:t>
            </a:r>
            <a:r>
              <a:rPr lang="en-US" baseline="0" dirty="0" smtClean="0"/>
              <a:t> Issue Brief Health Insurance Marketplace 2015 Open Enrollment Period: January Enrollment Report For the period: November 15, 2014-January 16, 2015.” 27 Jan 2015. &lt;https://aspe.hhs.gov/sites/default/files/pdf/33826/ib_2015jan_enrollment.pdf&gt;</a:t>
            </a:r>
          </a:p>
          <a:p>
            <a:r>
              <a:rPr lang="en-US" baseline="0" dirty="0" smtClean="0"/>
              <a:t>US Department of Health and Human Services. “ASPE Issue Brief Addendum to the Health Insurance Marketplaces 2016 Open Enrollment Period: January Enrollment Report For the period November 1, 2015—December 26, 2015.” 7 Jan 2016. &lt;https://aspe.hhs.gov/sites/default/files/pdf/167986/MarketPlaceAddendumJan2016.pdf&gt;</a:t>
            </a:r>
            <a:endParaRPr lang="en-US" dirty="0"/>
          </a:p>
        </p:txBody>
      </p:sp>
      <p:sp>
        <p:nvSpPr>
          <p:cNvPr id="4" name="Slide Number Placeholder 3"/>
          <p:cNvSpPr>
            <a:spLocks noGrp="1"/>
          </p:cNvSpPr>
          <p:nvPr>
            <p:ph type="sldNum" sz="quarter" idx="10"/>
          </p:nvPr>
        </p:nvSpPr>
        <p:spPr/>
        <p:txBody>
          <a:bodyPr/>
          <a:lstStyle/>
          <a:p>
            <a:fld id="{5ECCD3B0-A01A-4481-B85E-6E258C06DDEB}" type="slidenum">
              <a:rPr lang="en-US" smtClean="0"/>
              <a:t>16</a:t>
            </a:fld>
            <a:endParaRPr lang="en-US"/>
          </a:p>
        </p:txBody>
      </p:sp>
    </p:spTree>
    <p:extLst>
      <p:ext uri="{BB962C8B-B14F-4D97-AF65-F5344CB8AC3E}">
        <p14:creationId xmlns:p14="http://schemas.microsoft.com/office/powerpoint/2010/main" val="1340832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US Department of Health and Human Services. “ASPE Issue Brief Addendum to the Health Insurance Marketplaces 2016 Open Enrollment Period: January Enrollment Report For the period November 1, 2015—December 26, 2015.” 7 Jan 2016. &lt;https://aspe.hhs.gov/sites/default/files/pdf/167986/MarketPlaceAddendumJan2016.pdf&gt;</a:t>
            </a:r>
            <a:endParaRPr lang="en-US" dirty="0" smtClean="0"/>
          </a:p>
          <a:p>
            <a:endParaRPr lang="en-US" dirty="0"/>
          </a:p>
        </p:txBody>
      </p:sp>
      <p:sp>
        <p:nvSpPr>
          <p:cNvPr id="4" name="Slide Number Placeholder 3"/>
          <p:cNvSpPr>
            <a:spLocks noGrp="1"/>
          </p:cNvSpPr>
          <p:nvPr>
            <p:ph type="sldNum" sz="quarter" idx="10"/>
          </p:nvPr>
        </p:nvSpPr>
        <p:spPr/>
        <p:txBody>
          <a:bodyPr/>
          <a:lstStyle/>
          <a:p>
            <a:fld id="{5ECCD3B0-A01A-4481-B85E-6E258C06DDEB}" type="slidenum">
              <a:rPr lang="en-US" smtClean="0"/>
              <a:t>17</a:t>
            </a:fld>
            <a:endParaRPr lang="en-US"/>
          </a:p>
        </p:txBody>
      </p:sp>
    </p:spTree>
    <p:extLst>
      <p:ext uri="{BB962C8B-B14F-4D97-AF65-F5344CB8AC3E}">
        <p14:creationId xmlns:p14="http://schemas.microsoft.com/office/powerpoint/2010/main" val="3845589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baseline="0" dirty="0" smtClean="0"/>
              <a:t>US Department of Health and Human Services. “ASPE Issue Brief Addendum to the Health Insurance Marketplaces 2016 Open Enrollment Period: January Enrollment Report For the period November 1, 2015—December 26, 2015.” 7 Jan 2016. &lt;https://aspe.hhs.gov/sites/default/files/pdf/167986/MarketPlaceAddendumJan2016.pdf&gt;</a:t>
            </a:r>
            <a:endParaRPr lang="en-US" dirty="0" smtClean="0"/>
          </a:p>
          <a:p>
            <a:endParaRPr lang="en-US" dirty="0"/>
          </a:p>
        </p:txBody>
      </p:sp>
      <p:sp>
        <p:nvSpPr>
          <p:cNvPr id="4" name="Slide Number Placeholder 3"/>
          <p:cNvSpPr>
            <a:spLocks noGrp="1"/>
          </p:cNvSpPr>
          <p:nvPr>
            <p:ph type="sldNum" sz="quarter" idx="10"/>
          </p:nvPr>
        </p:nvSpPr>
        <p:spPr/>
        <p:txBody>
          <a:bodyPr/>
          <a:lstStyle/>
          <a:p>
            <a:fld id="{5ECCD3B0-A01A-4481-B85E-6E258C06DDEB}" type="slidenum">
              <a:rPr lang="en-US" smtClean="0"/>
              <a:t>18</a:t>
            </a:fld>
            <a:endParaRPr lang="en-US"/>
          </a:p>
        </p:txBody>
      </p:sp>
    </p:spTree>
    <p:extLst>
      <p:ext uri="{BB962C8B-B14F-4D97-AF65-F5344CB8AC3E}">
        <p14:creationId xmlns:p14="http://schemas.microsoft.com/office/powerpoint/2010/main" val="4151348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ACA was enacted, it was assumed that all states would expand Medicaid coverage up to 133 percent of the federal poverty level. However, after the U.S. Supreme Court’s decision in June 2012,</a:t>
            </a:r>
            <a:r>
              <a:rPr lang="en-US" i="1" dirty="0" smtClean="0"/>
              <a:t> </a:t>
            </a:r>
            <a:r>
              <a:rPr lang="en-US" dirty="0" smtClean="0"/>
              <a:t>the Medicaid expansion for non-disabled adults effectively became optional for states. CMS developed its reduction methodology for FY 2014 and 2015 only in recognition of the fact that current data regarding states’ levels of </a:t>
            </a:r>
            <a:r>
              <a:rPr lang="en-US" dirty="0" err="1" smtClean="0"/>
              <a:t>uninsurance</a:t>
            </a:r>
            <a:r>
              <a:rPr lang="en-US" dirty="0" smtClean="0"/>
              <a:t> would not yet reflect their decisions regarding Medicaid expansion. Depending on the methodology that is adopted for FY 2017 and beyond, non-expansion states, which will have higher levels of </a:t>
            </a:r>
            <a:r>
              <a:rPr lang="en-US" dirty="0" err="1" smtClean="0"/>
              <a:t>uninsurance</a:t>
            </a:r>
            <a:r>
              <a:rPr lang="en-US" dirty="0" smtClean="0"/>
              <a:t>, may be subject to lower DSH reductions, while states that decided to expand the Medicaid programs may realize more significant DSH reductions. (MACPAC--https://www.macpac.gov/subtopic/disproportionate-share-hospital-payments/)</a:t>
            </a:r>
          </a:p>
          <a:p>
            <a:endParaRPr lang="en-US" dirty="0"/>
          </a:p>
        </p:txBody>
      </p:sp>
      <p:sp>
        <p:nvSpPr>
          <p:cNvPr id="4" name="Slide Number Placeholder 3"/>
          <p:cNvSpPr>
            <a:spLocks noGrp="1"/>
          </p:cNvSpPr>
          <p:nvPr>
            <p:ph type="sldNum" sz="quarter" idx="10"/>
          </p:nvPr>
        </p:nvSpPr>
        <p:spPr/>
        <p:txBody>
          <a:bodyPr/>
          <a:lstStyle/>
          <a:p>
            <a:fld id="{5ECCD3B0-A01A-4481-B85E-6E258C06DDEB}" type="slidenum">
              <a:rPr lang="en-US" smtClean="0"/>
              <a:t>19</a:t>
            </a:fld>
            <a:endParaRPr lang="en-US"/>
          </a:p>
        </p:txBody>
      </p:sp>
    </p:spTree>
    <p:extLst>
      <p:ext uri="{BB962C8B-B14F-4D97-AF65-F5344CB8AC3E}">
        <p14:creationId xmlns:p14="http://schemas.microsoft.com/office/powerpoint/2010/main" val="3138649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Shin, Peter,</a:t>
            </a:r>
            <a:r>
              <a:rPr lang="en-US" baseline="0" dirty="0" smtClean="0"/>
              <a:t> Jessica </a:t>
            </a:r>
            <a:r>
              <a:rPr lang="en-US" baseline="0" dirty="0" err="1" smtClean="0"/>
              <a:t>Sharac</a:t>
            </a:r>
            <a:r>
              <a:rPr lang="en-US" baseline="0" dirty="0" smtClean="0"/>
              <a:t>, Zoe Barber, Sara Rosenbaum, Julia Paradise. “</a:t>
            </a:r>
            <a:r>
              <a:rPr lang="en-US" dirty="0" smtClean="0"/>
              <a:t>Community Health Centers: A 2013 Profile and Prospects as ACA Implementation Proceeds.” Kaiser Family Foundation. 17</a:t>
            </a:r>
            <a:r>
              <a:rPr lang="en-US" baseline="0" dirty="0" smtClean="0"/>
              <a:t> Mar 2015. </a:t>
            </a:r>
            <a:r>
              <a:rPr lang="en-US" dirty="0" smtClean="0"/>
              <a:t>&lt;http://kff.org/report-section/community-health-centers-a-2013-profile-and-prospects-as-aca-implementation-proceeds-issue-brief/&gt;</a:t>
            </a:r>
            <a:endParaRPr lang="en-US" dirty="0"/>
          </a:p>
        </p:txBody>
      </p:sp>
      <p:sp>
        <p:nvSpPr>
          <p:cNvPr id="4" name="Slide Number Placeholder 3"/>
          <p:cNvSpPr>
            <a:spLocks noGrp="1"/>
          </p:cNvSpPr>
          <p:nvPr>
            <p:ph type="sldNum" sz="quarter" idx="10"/>
          </p:nvPr>
        </p:nvSpPr>
        <p:spPr/>
        <p:txBody>
          <a:bodyPr/>
          <a:lstStyle/>
          <a:p>
            <a:fld id="{5ECCD3B0-A01A-4481-B85E-6E258C06DDEB}" type="slidenum">
              <a:rPr lang="en-US" smtClean="0"/>
              <a:t>20</a:t>
            </a:fld>
            <a:endParaRPr lang="en-US"/>
          </a:p>
        </p:txBody>
      </p:sp>
    </p:spTree>
    <p:extLst>
      <p:ext uri="{BB962C8B-B14F-4D97-AF65-F5344CB8AC3E}">
        <p14:creationId xmlns:p14="http://schemas.microsoft.com/office/powerpoint/2010/main" val="3727746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Shin, Peter,</a:t>
            </a:r>
            <a:r>
              <a:rPr lang="en-US" baseline="0" dirty="0" smtClean="0"/>
              <a:t> Jessica </a:t>
            </a:r>
            <a:r>
              <a:rPr lang="en-US" baseline="0" dirty="0" err="1" smtClean="0"/>
              <a:t>Sharac</a:t>
            </a:r>
            <a:r>
              <a:rPr lang="en-US" baseline="0" dirty="0" smtClean="0"/>
              <a:t>, Zoe Barber, Sara Rosenbaum, Julia Paradise. “</a:t>
            </a:r>
            <a:r>
              <a:rPr lang="en-US" dirty="0" smtClean="0"/>
              <a:t>Community Health Centers: A 2013 Profile and Prospects as ACA Implementation Proceeds.” Kaiser Family Foundation. 17</a:t>
            </a:r>
            <a:r>
              <a:rPr lang="en-US" baseline="0" dirty="0" smtClean="0"/>
              <a:t> Mar 2015. </a:t>
            </a:r>
            <a:r>
              <a:rPr lang="en-US" dirty="0" smtClean="0"/>
              <a:t>&lt;http://kff.org/report-section/community-health-centers-a-2013-profile-and-prospects-as-aca-implementation-proceeds-issue-brief/&gt;</a:t>
            </a:r>
          </a:p>
          <a:p>
            <a:endParaRPr lang="en-US" dirty="0" smtClean="0"/>
          </a:p>
          <a:p>
            <a:r>
              <a:rPr lang="en-US" dirty="0" smtClean="0"/>
              <a:t>State Medicaid expansion decisions have a separate, additional impact on health centers. States that expand Medicaid provide comprehensive benefits for low-income nonelderly adults, ensuring payment for health centers that serve these patients and enhancing their ability to furnish or arrange for a broader range of services. As outlined earlier, in 2013, a majority of health center patients were working-age adults (61%). Over 70% had income at or below 100% FPL and 35% were uninsured. This profile closely matches the target population for the ACA expansion of Medicaid. Thus, state decisions to expand Medicaid could have a large positive impact on access to coverage for adult health center patients. In the 29 states (including DC) that have expanded Medicaid to date, many poor, previously uninsured health center patients have now gained access to Medicaid coverage.</a:t>
            </a:r>
            <a:endParaRPr lang="en-US" dirty="0"/>
          </a:p>
        </p:txBody>
      </p:sp>
      <p:sp>
        <p:nvSpPr>
          <p:cNvPr id="4" name="Slide Number Placeholder 3"/>
          <p:cNvSpPr>
            <a:spLocks noGrp="1"/>
          </p:cNvSpPr>
          <p:nvPr>
            <p:ph type="sldNum" sz="quarter" idx="10"/>
          </p:nvPr>
        </p:nvSpPr>
        <p:spPr/>
        <p:txBody>
          <a:bodyPr/>
          <a:lstStyle/>
          <a:p>
            <a:fld id="{5ECCD3B0-A01A-4481-B85E-6E258C06DDEB}" type="slidenum">
              <a:rPr lang="en-US" smtClean="0"/>
              <a:t>21</a:t>
            </a:fld>
            <a:endParaRPr lang="en-US"/>
          </a:p>
        </p:txBody>
      </p:sp>
    </p:spTree>
    <p:extLst>
      <p:ext uri="{BB962C8B-B14F-4D97-AF65-F5344CB8AC3E}">
        <p14:creationId xmlns:p14="http://schemas.microsoft.com/office/powerpoint/2010/main" val="2444553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Shin, Peter, Jessica </a:t>
            </a:r>
            <a:r>
              <a:rPr lang="en-US" dirty="0" err="1" smtClean="0"/>
              <a:t>Sharac</a:t>
            </a:r>
            <a:r>
              <a:rPr lang="en-US" dirty="0" smtClean="0"/>
              <a:t>, Julia</a:t>
            </a:r>
            <a:r>
              <a:rPr lang="en-US" baseline="0" dirty="0" smtClean="0"/>
              <a:t> </a:t>
            </a:r>
            <a:r>
              <a:rPr lang="en-US" baseline="0" dirty="0" err="1" smtClean="0"/>
              <a:t>Zur</a:t>
            </a:r>
            <a:r>
              <a:rPr lang="en-US" baseline="0" dirty="0" smtClean="0"/>
              <a:t>, Sara Rosenbaum, Julia Paradise. “</a:t>
            </a:r>
            <a:r>
              <a:rPr lang="en-US" b="0" i="0" dirty="0" smtClean="0"/>
              <a:t>Health Center Patient Trends, Enrollment Activities, and Service Capacity: Recent Experience in Medicaid Expansion and Non-Expansion States.” 2 Dec 2015. &lt;</a:t>
            </a:r>
            <a:r>
              <a:rPr lang="en-US" dirty="0" smtClean="0"/>
              <a:t>http://kff.org/medicaid/issue-brief/health-center-patient-trends-enrollment-activities-and-service-capacity-recent-experience-in-medicaid-expansion-and-non-expansion-states/&gt;</a:t>
            </a:r>
            <a:endParaRPr lang="en-US" dirty="0"/>
          </a:p>
        </p:txBody>
      </p:sp>
      <p:sp>
        <p:nvSpPr>
          <p:cNvPr id="4" name="Slide Number Placeholder 3"/>
          <p:cNvSpPr>
            <a:spLocks noGrp="1"/>
          </p:cNvSpPr>
          <p:nvPr>
            <p:ph type="sldNum" sz="quarter" idx="10"/>
          </p:nvPr>
        </p:nvSpPr>
        <p:spPr/>
        <p:txBody>
          <a:bodyPr/>
          <a:lstStyle/>
          <a:p>
            <a:fld id="{5ECCD3B0-A01A-4481-B85E-6E258C06DDEB}" type="slidenum">
              <a:rPr lang="en-US" smtClean="0"/>
              <a:t>22</a:t>
            </a:fld>
            <a:endParaRPr lang="en-US"/>
          </a:p>
        </p:txBody>
      </p:sp>
    </p:spTree>
    <p:extLst>
      <p:ext uri="{BB962C8B-B14F-4D97-AF65-F5344CB8AC3E}">
        <p14:creationId xmlns:p14="http://schemas.microsoft.com/office/powerpoint/2010/main" val="445678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HRMS September 2013 (IB #1) </a:t>
            </a:r>
            <a:endParaRPr lang="en-US" dirty="0"/>
          </a:p>
        </p:txBody>
      </p:sp>
      <p:sp>
        <p:nvSpPr>
          <p:cNvPr id="4" name="Slide Number Placeholder 3"/>
          <p:cNvSpPr>
            <a:spLocks noGrp="1"/>
          </p:cNvSpPr>
          <p:nvPr>
            <p:ph type="sldNum" sz="quarter" idx="10"/>
          </p:nvPr>
        </p:nvSpPr>
        <p:spPr/>
        <p:txBody>
          <a:bodyPr/>
          <a:lstStyle/>
          <a:p>
            <a:fld id="{5ECCD3B0-A01A-4481-B85E-6E258C06DDEB}" type="slidenum">
              <a:rPr lang="en-US" smtClean="0"/>
              <a:t>5</a:t>
            </a:fld>
            <a:endParaRPr lang="en-US"/>
          </a:p>
        </p:txBody>
      </p:sp>
    </p:spTree>
    <p:extLst>
      <p:ext uri="{BB962C8B-B14F-4D97-AF65-F5344CB8AC3E}">
        <p14:creationId xmlns:p14="http://schemas.microsoft.com/office/powerpoint/2010/main" val="607436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Shin, Peter,</a:t>
            </a:r>
            <a:r>
              <a:rPr lang="en-US" baseline="0" dirty="0" smtClean="0"/>
              <a:t> Jessica </a:t>
            </a:r>
            <a:r>
              <a:rPr lang="en-US" baseline="0" dirty="0" err="1" smtClean="0"/>
              <a:t>Sharac</a:t>
            </a:r>
            <a:r>
              <a:rPr lang="en-US" baseline="0" dirty="0" smtClean="0"/>
              <a:t>, Zoe Barber, Sara Rosenbaum, Julia Paradise. “</a:t>
            </a:r>
            <a:r>
              <a:rPr lang="en-US" dirty="0" smtClean="0"/>
              <a:t>Community Health Centers: A 2013 Profile and Prospects as ACA Implementation Proceeds.” Kaiser Family Foundation. 17</a:t>
            </a:r>
            <a:r>
              <a:rPr lang="en-US" baseline="0" dirty="0" smtClean="0"/>
              <a:t> Mar 2015. </a:t>
            </a:r>
            <a:r>
              <a:rPr lang="en-US" dirty="0" smtClean="0"/>
              <a:t>&lt;http://kff.org/report-section/community-health-centers-a-2013-profile-and-prospects-as-aca-implementation-proceeds-issue-brief/&gt;</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Between 2013 and 2014, the share of health center patients covered by Medicaid rose from 40% to 46%</a:t>
            </a:r>
            <a:r>
              <a:rPr lang="en-US" b="1" dirty="0" smtClean="0"/>
              <a:t>,</a:t>
            </a:r>
            <a:r>
              <a:rPr lang="en-US" dirty="0" smtClean="0"/>
              <a:t> the share with private insurance rose from 14% to 16%, and the share who were uninsured declined from 35% to 28%.</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Changes in health center patient coverage were sharply different between Medicaid expansion and non-expansion states (Figure ES-1). In expansion states, the share of patients with Medicaid rose by 20% and the share who were uninsured fell by 29%. In non-expansion states, the share with Medicaid rose by 3% and the share who were uninsured fell by 8%. Private coverage rates remained low in both groups of states because most health center patients have income below the poverty level and are thus ineligible for Marketplace subsidies.</a:t>
            </a:r>
          </a:p>
          <a:p>
            <a:endParaRPr lang="en-US" dirty="0"/>
          </a:p>
        </p:txBody>
      </p:sp>
      <p:sp>
        <p:nvSpPr>
          <p:cNvPr id="4" name="Slide Number Placeholder 3"/>
          <p:cNvSpPr>
            <a:spLocks noGrp="1"/>
          </p:cNvSpPr>
          <p:nvPr>
            <p:ph type="sldNum" sz="quarter" idx="10"/>
          </p:nvPr>
        </p:nvSpPr>
        <p:spPr/>
        <p:txBody>
          <a:bodyPr/>
          <a:lstStyle/>
          <a:p>
            <a:fld id="{5ECCD3B0-A01A-4481-B85E-6E258C06DDEB}" type="slidenum">
              <a:rPr lang="en-US" smtClean="0"/>
              <a:t>23</a:t>
            </a:fld>
            <a:endParaRPr lang="en-US"/>
          </a:p>
        </p:txBody>
      </p:sp>
    </p:spTree>
    <p:extLst>
      <p:ext uri="{BB962C8B-B14F-4D97-AF65-F5344CB8AC3E}">
        <p14:creationId xmlns:p14="http://schemas.microsoft.com/office/powerpoint/2010/main" val="3253331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Source: Community Benefit and the ACA: A Brief History and Update (Rosenbaum, Byrnes, Hurt)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IRC Section 501(c)r &lt;https://www.law.cornell.edu/uscode/text/26/501&gt;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(section amending pre-existing 501(c)3 requirements for hospitals) </a:t>
            </a:r>
            <a:endParaRPr lang="en-US" dirty="0" smtClean="0"/>
          </a:p>
          <a:p>
            <a:endParaRPr lang="en-US" dirty="0"/>
          </a:p>
        </p:txBody>
      </p:sp>
      <p:sp>
        <p:nvSpPr>
          <p:cNvPr id="4" name="Slide Number Placeholder 3"/>
          <p:cNvSpPr>
            <a:spLocks noGrp="1"/>
          </p:cNvSpPr>
          <p:nvPr>
            <p:ph type="sldNum" sz="quarter" idx="10"/>
          </p:nvPr>
        </p:nvSpPr>
        <p:spPr/>
        <p:txBody>
          <a:bodyPr/>
          <a:lstStyle/>
          <a:p>
            <a:fld id="{5ECCD3B0-A01A-4481-B85E-6E258C06DDEB}" type="slidenum">
              <a:rPr lang="en-US" smtClean="0"/>
              <a:t>24</a:t>
            </a:fld>
            <a:endParaRPr lang="en-US"/>
          </a:p>
        </p:txBody>
      </p:sp>
    </p:spTree>
    <p:extLst>
      <p:ext uri="{BB962C8B-B14F-4D97-AF65-F5344CB8AC3E}">
        <p14:creationId xmlns:p14="http://schemas.microsoft.com/office/powerpoint/2010/main" val="4217797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Sources: Rosenbaum, Sara, Maureen Byrnes and Nikki Hurt. “Community Benefit and the ACA: A Brief History and Update.” </a:t>
            </a:r>
            <a:r>
              <a:rPr lang="en-US" sz="1200" b="0" i="1" u="none" strike="noStrike" kern="1200" baseline="0" dirty="0" smtClean="0">
                <a:solidFill>
                  <a:schemeClr val="tx1"/>
                </a:solidFill>
                <a:latin typeface="+mn-lt"/>
                <a:ea typeface="+mn-ea"/>
                <a:cs typeface="+mn-cs"/>
              </a:rPr>
              <a:t>The George Washington University Department of Health Policy. </a:t>
            </a:r>
            <a:r>
              <a:rPr lang="en-US" sz="1200" b="0" i="0" u="none" strike="noStrike" kern="1200" baseline="0" dirty="0" smtClean="0">
                <a:solidFill>
                  <a:schemeClr val="tx1"/>
                </a:solidFill>
                <a:latin typeface="+mn-lt"/>
                <a:ea typeface="+mn-ea"/>
                <a:cs typeface="+mn-cs"/>
              </a:rPr>
              <a:t>&lt;http://www.nchh.org/Portals/0/Contents/HCF_CBACA%20overview.pdf&gt; </a:t>
            </a:r>
          </a:p>
          <a:p>
            <a:r>
              <a:rPr lang="en-US" dirty="0" smtClean="0"/>
              <a:t>IRS Form Schedule H</a:t>
            </a:r>
            <a:r>
              <a:rPr lang="en-US" baseline="0" dirty="0" smtClean="0"/>
              <a:t> (Form 990) &lt;https://www.irs.gov/pub/irs-pdf/f990sh.pdf&gt; </a:t>
            </a:r>
            <a:endParaRPr lang="en-US" dirty="0"/>
          </a:p>
        </p:txBody>
      </p:sp>
      <p:sp>
        <p:nvSpPr>
          <p:cNvPr id="4" name="Slide Number Placeholder 3"/>
          <p:cNvSpPr>
            <a:spLocks noGrp="1"/>
          </p:cNvSpPr>
          <p:nvPr>
            <p:ph type="sldNum" sz="quarter" idx="10"/>
          </p:nvPr>
        </p:nvSpPr>
        <p:spPr/>
        <p:txBody>
          <a:bodyPr/>
          <a:lstStyle/>
          <a:p>
            <a:fld id="{5ECCD3B0-A01A-4481-B85E-6E258C06DDEB}" type="slidenum">
              <a:rPr lang="en-US" smtClean="0"/>
              <a:t>25</a:t>
            </a:fld>
            <a:endParaRPr lang="en-US"/>
          </a:p>
        </p:txBody>
      </p:sp>
    </p:spTree>
    <p:extLst>
      <p:ext uri="{BB962C8B-B14F-4D97-AF65-F5344CB8AC3E}">
        <p14:creationId xmlns:p14="http://schemas.microsoft.com/office/powerpoint/2010/main" val="1933763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Source: Rosenbaum, Sara, Maureen Byrnes and Nikki Hurt. “Community Benefit and the ACA: A Brief History and Update.” </a:t>
            </a:r>
            <a:r>
              <a:rPr lang="en-US" sz="1200" b="0" i="1" u="none" strike="noStrike" kern="1200" baseline="0" dirty="0" smtClean="0">
                <a:solidFill>
                  <a:schemeClr val="tx1"/>
                </a:solidFill>
                <a:latin typeface="+mn-lt"/>
                <a:ea typeface="+mn-ea"/>
                <a:cs typeface="+mn-cs"/>
              </a:rPr>
              <a:t>The George Washington University Department of Health Policy. </a:t>
            </a:r>
            <a:r>
              <a:rPr lang="en-US" sz="1200" b="0" i="0" u="none" strike="noStrike" kern="1200" baseline="0" dirty="0" smtClean="0">
                <a:solidFill>
                  <a:schemeClr val="tx1"/>
                </a:solidFill>
                <a:latin typeface="+mn-lt"/>
                <a:ea typeface="+mn-ea"/>
                <a:cs typeface="+mn-cs"/>
              </a:rPr>
              <a:t>&lt;http://www.nchh.org/Portals/0/Contents/HCF_CBACA%20overview.pdf&gt;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CHNA process consists of two distinct phases. The first phase is a “community health needs assessment” that meets the requirements of the law. The second phase is an “implementation strategy” whose purpose is to describe “how the organization is addressing the needs identified in each community health needs assessment,” as well as “any such needs that are not being addressed together with the reasons why such needs are not being addressed.”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CHNAs require</a:t>
            </a:r>
          </a:p>
          <a:p>
            <a:pPr lvl="0"/>
            <a:r>
              <a:rPr lang="en-US" sz="1200" kern="1200" dirty="0" smtClean="0">
                <a:solidFill>
                  <a:schemeClr val="tx1"/>
                </a:solidFill>
                <a:effectLst/>
                <a:latin typeface="+mn-lt"/>
                <a:ea typeface="+mn-ea"/>
                <a:cs typeface="+mn-cs"/>
              </a:rPr>
              <a:t>A description of the community served by the hospital facility and how it was determined. </a:t>
            </a:r>
          </a:p>
          <a:p>
            <a:pPr lvl="0"/>
            <a:r>
              <a:rPr lang="en-US" sz="1200" kern="1200" dirty="0" smtClean="0">
                <a:solidFill>
                  <a:schemeClr val="tx1"/>
                </a:solidFill>
                <a:effectLst/>
                <a:latin typeface="+mn-lt"/>
                <a:ea typeface="+mn-ea"/>
                <a:cs typeface="+mn-cs"/>
              </a:rPr>
              <a:t>A description of the process and methods used to conduct the CHNA, including citation information, analytical methods used to identify community health needs, and gaps in information impacting assessment. </a:t>
            </a:r>
          </a:p>
          <a:p>
            <a:pPr lvl="0"/>
            <a:r>
              <a:rPr lang="en-US" sz="1200" kern="1200" dirty="0" smtClean="0">
                <a:solidFill>
                  <a:schemeClr val="tx1"/>
                </a:solidFill>
                <a:effectLst/>
                <a:latin typeface="+mn-lt"/>
                <a:ea typeface="+mn-ea"/>
                <a:cs typeface="+mn-cs"/>
              </a:rPr>
              <a:t>A description of how the hospital organization took into account input from persons representing the broad interest of the community served by the hospital facility. The IRS understands this to mean: (1) persons with expertise in public health; (2) federal, tribal, regional, state, or local health departments or agencies; and (3) leaders, representatives, or members of medically underserved, low-income, chronically ill, and minority populations. </a:t>
            </a:r>
          </a:p>
          <a:p>
            <a:pPr lvl="0"/>
            <a:r>
              <a:rPr lang="en-US" sz="1200" kern="1200" dirty="0" smtClean="0">
                <a:solidFill>
                  <a:schemeClr val="tx1"/>
                </a:solidFill>
                <a:effectLst/>
                <a:latin typeface="+mn-lt"/>
                <a:ea typeface="+mn-ea"/>
                <a:cs typeface="+mn-cs"/>
              </a:rPr>
              <a:t>A prioritized description of all the community health needs identified through the CHNA, and the process and criteria that determined prioritization. </a:t>
            </a:r>
          </a:p>
          <a:p>
            <a:pPr lvl="0"/>
            <a:r>
              <a:rPr lang="en-US" sz="1200" kern="1200" dirty="0" smtClean="0">
                <a:solidFill>
                  <a:schemeClr val="tx1"/>
                </a:solidFill>
                <a:effectLst/>
                <a:latin typeface="+mn-lt"/>
                <a:ea typeface="+mn-ea"/>
                <a:cs typeface="+mn-cs"/>
              </a:rPr>
              <a:t>A description of the existing health care facilities and other resources within the community available to meet the identified community health needs.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ECCD3B0-A01A-4481-B85E-6E258C06DDEB}" type="slidenum">
              <a:rPr lang="en-US" smtClean="0"/>
              <a:t>26</a:t>
            </a:fld>
            <a:endParaRPr lang="en-US"/>
          </a:p>
        </p:txBody>
      </p:sp>
    </p:spTree>
    <p:extLst>
      <p:ext uri="{BB962C8B-B14F-4D97-AF65-F5344CB8AC3E}">
        <p14:creationId xmlns:p14="http://schemas.microsoft.com/office/powerpoint/2010/main" val="1650338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Beland</a:t>
            </a:r>
            <a:r>
              <a:rPr lang="en-US" dirty="0" smtClean="0"/>
              <a:t>,</a:t>
            </a:r>
            <a:r>
              <a:rPr lang="en-US" baseline="0" dirty="0" smtClean="0"/>
              <a:t> Daniel, Philip Rocco and Alex </a:t>
            </a:r>
            <a:r>
              <a:rPr lang="en-US" baseline="0" dirty="0" err="1" smtClean="0"/>
              <a:t>Waddan</a:t>
            </a:r>
            <a:r>
              <a:rPr lang="en-US" baseline="0" dirty="0" smtClean="0"/>
              <a:t>. </a:t>
            </a:r>
            <a:r>
              <a:rPr lang="en-US" i="1" baseline="0" dirty="0" smtClean="0"/>
              <a:t>“</a:t>
            </a:r>
            <a:r>
              <a:rPr lang="en-US" i="0" baseline="0" dirty="0" smtClean="0"/>
              <a:t>Here’s Three Easy Ways a Republican President Could Dismantle the ACA—Short of Outright Repeal.” </a:t>
            </a:r>
            <a:r>
              <a:rPr lang="en-US" i="1" baseline="0" dirty="0" smtClean="0"/>
              <a:t>The Washington Post. </a:t>
            </a:r>
            <a:r>
              <a:rPr lang="en-US" i="0" baseline="0" dirty="0" smtClean="0"/>
              <a:t>26 Jan 2016. &lt;</a:t>
            </a:r>
            <a:r>
              <a:rPr lang="en-US" dirty="0" smtClean="0"/>
              <a:t>https://www.washingtonpost.com/news/monkey-cage/wp/2016/01/26/heres-three-easy-ways-a-republican-president-could-dismantle-the-aca-short-of-outright-repeal/&gt;</a:t>
            </a:r>
            <a:endParaRPr lang="en-US" dirty="0"/>
          </a:p>
        </p:txBody>
      </p:sp>
      <p:sp>
        <p:nvSpPr>
          <p:cNvPr id="4" name="Slide Number Placeholder 3"/>
          <p:cNvSpPr>
            <a:spLocks noGrp="1"/>
          </p:cNvSpPr>
          <p:nvPr>
            <p:ph type="sldNum" sz="quarter" idx="10"/>
          </p:nvPr>
        </p:nvSpPr>
        <p:spPr/>
        <p:txBody>
          <a:bodyPr/>
          <a:lstStyle/>
          <a:p>
            <a:fld id="{5ECCD3B0-A01A-4481-B85E-6E258C06DDEB}" type="slidenum">
              <a:rPr lang="en-US" smtClean="0"/>
              <a:t>27</a:t>
            </a:fld>
            <a:endParaRPr lang="en-US"/>
          </a:p>
        </p:txBody>
      </p:sp>
    </p:spTree>
    <p:extLst>
      <p:ext uri="{BB962C8B-B14F-4D97-AF65-F5344CB8AC3E}">
        <p14:creationId xmlns:p14="http://schemas.microsoft.com/office/powerpoint/2010/main" val="2877206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HRMS,</a:t>
            </a:r>
            <a:r>
              <a:rPr lang="en-US" baseline="0" dirty="0" smtClean="0"/>
              <a:t> </a:t>
            </a:r>
            <a:r>
              <a:rPr lang="en-US" baseline="0" smtClean="0"/>
              <a:t>September 2013 (IB #2) </a:t>
            </a:r>
            <a:endParaRPr lang="en-US" dirty="0"/>
          </a:p>
        </p:txBody>
      </p:sp>
      <p:sp>
        <p:nvSpPr>
          <p:cNvPr id="4" name="Slide Number Placeholder 3"/>
          <p:cNvSpPr>
            <a:spLocks noGrp="1"/>
          </p:cNvSpPr>
          <p:nvPr>
            <p:ph type="sldNum" sz="quarter" idx="10"/>
          </p:nvPr>
        </p:nvSpPr>
        <p:spPr/>
        <p:txBody>
          <a:bodyPr/>
          <a:lstStyle/>
          <a:p>
            <a:fld id="{5ECCD3B0-A01A-4481-B85E-6E258C06DDEB}" type="slidenum">
              <a:rPr lang="en-US" smtClean="0"/>
              <a:t>6</a:t>
            </a:fld>
            <a:endParaRPr lang="en-US"/>
          </a:p>
        </p:txBody>
      </p:sp>
    </p:spTree>
    <p:extLst>
      <p:ext uri="{BB962C8B-B14F-4D97-AF65-F5344CB8AC3E}">
        <p14:creationId xmlns:p14="http://schemas.microsoft.com/office/powerpoint/2010/main" val="3831613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HRMS, Sept 2013 (IB #4) </a:t>
            </a:r>
            <a:endParaRPr lang="en-US" dirty="0"/>
          </a:p>
        </p:txBody>
      </p:sp>
      <p:sp>
        <p:nvSpPr>
          <p:cNvPr id="4" name="Slide Number Placeholder 3"/>
          <p:cNvSpPr>
            <a:spLocks noGrp="1"/>
          </p:cNvSpPr>
          <p:nvPr>
            <p:ph type="sldNum" sz="quarter" idx="10"/>
          </p:nvPr>
        </p:nvSpPr>
        <p:spPr/>
        <p:txBody>
          <a:bodyPr/>
          <a:lstStyle/>
          <a:p>
            <a:fld id="{5ECCD3B0-A01A-4481-B85E-6E258C06DDEB}" type="slidenum">
              <a:rPr lang="en-US" smtClean="0"/>
              <a:t>7</a:t>
            </a:fld>
            <a:endParaRPr lang="en-US"/>
          </a:p>
        </p:txBody>
      </p:sp>
    </p:spTree>
    <p:extLst>
      <p:ext uri="{BB962C8B-B14F-4D97-AF65-F5344CB8AC3E}">
        <p14:creationId xmlns:p14="http://schemas.microsoft.com/office/powerpoint/2010/main" val="164793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HRMS, Sept 2013 and Sept</a:t>
            </a:r>
            <a:r>
              <a:rPr lang="en-US" baseline="0" dirty="0" smtClean="0"/>
              <a:t> 2015 (IB #15)</a:t>
            </a:r>
            <a:endParaRPr lang="en-US" dirty="0"/>
          </a:p>
        </p:txBody>
      </p:sp>
      <p:sp>
        <p:nvSpPr>
          <p:cNvPr id="4" name="Slide Number Placeholder 3"/>
          <p:cNvSpPr>
            <a:spLocks noGrp="1"/>
          </p:cNvSpPr>
          <p:nvPr>
            <p:ph type="sldNum" sz="quarter" idx="10"/>
          </p:nvPr>
        </p:nvSpPr>
        <p:spPr/>
        <p:txBody>
          <a:bodyPr/>
          <a:lstStyle/>
          <a:p>
            <a:fld id="{5ECCD3B0-A01A-4481-B85E-6E258C06DDEB}" type="slidenum">
              <a:rPr lang="en-US" smtClean="0"/>
              <a:t>8</a:t>
            </a:fld>
            <a:endParaRPr lang="en-US"/>
          </a:p>
        </p:txBody>
      </p:sp>
    </p:spTree>
    <p:extLst>
      <p:ext uri="{BB962C8B-B14F-4D97-AF65-F5344CB8AC3E}">
        <p14:creationId xmlns:p14="http://schemas.microsoft.com/office/powerpoint/2010/main" val="884805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HRMS,</a:t>
            </a:r>
            <a:r>
              <a:rPr lang="en-US" baseline="0" dirty="0" smtClean="0"/>
              <a:t> Sept 2013 and Sept 2015 (IB #16)</a:t>
            </a:r>
            <a:endParaRPr lang="en-US" dirty="0"/>
          </a:p>
        </p:txBody>
      </p:sp>
      <p:sp>
        <p:nvSpPr>
          <p:cNvPr id="4" name="Slide Number Placeholder 3"/>
          <p:cNvSpPr>
            <a:spLocks noGrp="1"/>
          </p:cNvSpPr>
          <p:nvPr>
            <p:ph type="sldNum" sz="quarter" idx="10"/>
          </p:nvPr>
        </p:nvSpPr>
        <p:spPr/>
        <p:txBody>
          <a:bodyPr/>
          <a:lstStyle/>
          <a:p>
            <a:fld id="{5ECCD3B0-A01A-4481-B85E-6E258C06DDEB}" type="slidenum">
              <a:rPr lang="en-US" smtClean="0"/>
              <a:t>9</a:t>
            </a:fld>
            <a:endParaRPr lang="en-US"/>
          </a:p>
        </p:txBody>
      </p:sp>
    </p:spTree>
    <p:extLst>
      <p:ext uri="{BB962C8B-B14F-4D97-AF65-F5344CB8AC3E}">
        <p14:creationId xmlns:p14="http://schemas.microsoft.com/office/powerpoint/2010/main" val="2789451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HRMS, Sept 2013 and Sept</a:t>
            </a:r>
            <a:r>
              <a:rPr lang="en-US" baseline="0" dirty="0" smtClean="0"/>
              <a:t> 2015</a:t>
            </a:r>
            <a:endParaRPr lang="en-US" dirty="0" smtClean="0"/>
          </a:p>
          <a:p>
            <a:endParaRPr lang="en-US" dirty="0"/>
          </a:p>
        </p:txBody>
      </p:sp>
      <p:sp>
        <p:nvSpPr>
          <p:cNvPr id="4" name="Slide Number Placeholder 3"/>
          <p:cNvSpPr>
            <a:spLocks noGrp="1"/>
          </p:cNvSpPr>
          <p:nvPr>
            <p:ph type="sldNum" sz="quarter" idx="10"/>
          </p:nvPr>
        </p:nvSpPr>
        <p:spPr/>
        <p:txBody>
          <a:bodyPr/>
          <a:lstStyle/>
          <a:p>
            <a:fld id="{5ECCD3B0-A01A-4481-B85E-6E258C06DDEB}" type="slidenum">
              <a:rPr lang="en-US" smtClean="0"/>
              <a:t>10</a:t>
            </a:fld>
            <a:endParaRPr lang="en-US"/>
          </a:p>
        </p:txBody>
      </p:sp>
    </p:spTree>
    <p:extLst>
      <p:ext uri="{BB962C8B-B14F-4D97-AF65-F5344CB8AC3E}">
        <p14:creationId xmlns:p14="http://schemas.microsoft.com/office/powerpoint/2010/main" val="1758887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HRMS, Sept 2013, March 2014, June 2014, March 2015. (IB #11)</a:t>
            </a:r>
            <a:endParaRPr lang="en-US" dirty="0"/>
          </a:p>
        </p:txBody>
      </p:sp>
      <p:sp>
        <p:nvSpPr>
          <p:cNvPr id="4" name="Slide Number Placeholder 3"/>
          <p:cNvSpPr>
            <a:spLocks noGrp="1"/>
          </p:cNvSpPr>
          <p:nvPr>
            <p:ph type="sldNum" sz="quarter" idx="10"/>
          </p:nvPr>
        </p:nvSpPr>
        <p:spPr/>
        <p:txBody>
          <a:bodyPr/>
          <a:lstStyle/>
          <a:p>
            <a:fld id="{5ECCD3B0-A01A-4481-B85E-6E258C06DDEB}" type="slidenum">
              <a:rPr lang="en-US" smtClean="0"/>
              <a:t>11</a:t>
            </a:fld>
            <a:endParaRPr lang="en-US"/>
          </a:p>
        </p:txBody>
      </p:sp>
    </p:spTree>
    <p:extLst>
      <p:ext uri="{BB962C8B-B14F-4D97-AF65-F5344CB8AC3E}">
        <p14:creationId xmlns:p14="http://schemas.microsoft.com/office/powerpoint/2010/main" val="4290612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HRMS , Sept 2015</a:t>
            </a:r>
            <a:endParaRPr lang="en-US" dirty="0"/>
          </a:p>
        </p:txBody>
      </p:sp>
      <p:sp>
        <p:nvSpPr>
          <p:cNvPr id="4" name="Slide Number Placeholder 3"/>
          <p:cNvSpPr>
            <a:spLocks noGrp="1"/>
          </p:cNvSpPr>
          <p:nvPr>
            <p:ph type="sldNum" sz="quarter" idx="10"/>
          </p:nvPr>
        </p:nvSpPr>
        <p:spPr/>
        <p:txBody>
          <a:bodyPr/>
          <a:lstStyle/>
          <a:p>
            <a:fld id="{5ECCD3B0-A01A-4481-B85E-6E258C06DDEB}" type="slidenum">
              <a:rPr lang="en-US" smtClean="0"/>
              <a:t>12</a:t>
            </a:fld>
            <a:endParaRPr lang="en-US"/>
          </a:p>
        </p:txBody>
      </p:sp>
    </p:spTree>
    <p:extLst>
      <p:ext uri="{BB962C8B-B14F-4D97-AF65-F5344CB8AC3E}">
        <p14:creationId xmlns:p14="http://schemas.microsoft.com/office/powerpoint/2010/main" val="3727423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03541"/>
            <a:ext cx="6400800" cy="1752600"/>
          </a:xfrm>
        </p:spPr>
        <p:txBody>
          <a:bodyPr>
            <a:normAutofit/>
          </a:bodyPr>
          <a:lstStyle>
            <a:lvl1pPr marL="0" indent="0" algn="ctr">
              <a:buNone/>
              <a:defRPr sz="2800">
                <a:solidFill>
                  <a:srgbClr val="688A7E"/>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30FB01-09BD-EE42-9906-C751CC6B5B38}"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500F6-EFAC-AA4C-9A8C-5E19757DE6E8}" type="slidenum">
              <a:rPr lang="en-US" smtClean="0"/>
              <a:t>‹#›</a:t>
            </a:fld>
            <a:endParaRPr lang="en-US"/>
          </a:p>
        </p:txBody>
      </p:sp>
      <p:pic>
        <p:nvPicPr>
          <p:cNvPr id="7" name="Picture 6" descr="EHF_LogoTa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1690" y="1247329"/>
            <a:ext cx="2760619" cy="2700606"/>
          </a:xfrm>
          <a:prstGeom prst="rect">
            <a:avLst/>
          </a:prstGeom>
        </p:spPr>
      </p:pic>
    </p:spTree>
    <p:extLst>
      <p:ext uri="{BB962C8B-B14F-4D97-AF65-F5344CB8AC3E}">
        <p14:creationId xmlns:p14="http://schemas.microsoft.com/office/powerpoint/2010/main" val="34072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B323E-B12B-B44A-9C2C-4445C4BB7A2B}" type="datetimeFigureOut">
              <a:rPr lang="en-US" smtClean="0"/>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374490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6B323E-B12B-B44A-9C2C-4445C4BB7A2B}"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340195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6B323E-B12B-B44A-9C2C-4445C4BB7A2B}"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2018156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6B323E-B12B-B44A-9C2C-4445C4BB7A2B}"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2294222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6B323E-B12B-B44A-9C2C-4445C4BB7A2B}"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310504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6B323E-B12B-B44A-9C2C-4445C4BB7A2B}"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417378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6B323E-B12B-B44A-9C2C-4445C4BB7A2B}" type="datetimeFigureOut">
              <a:rPr lang="en-US" smtClean="0"/>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175222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6B323E-B12B-B44A-9C2C-4445C4BB7A2B}" type="datetimeFigureOut">
              <a:rPr lang="en-US" smtClean="0"/>
              <a:t>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3160868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6B323E-B12B-B44A-9C2C-4445C4BB7A2B}" type="datetimeFigureOut">
              <a:rPr lang="en-US" smtClean="0"/>
              <a:t>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17855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B323E-B12B-B44A-9C2C-4445C4BB7A2B}" type="datetimeFigureOut">
              <a:rPr lang="en-US" smtClean="0"/>
              <a:t>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1355984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B323E-B12B-B44A-9C2C-4445C4BB7A2B}" type="datetimeFigureOut">
              <a:rPr lang="en-US" smtClean="0"/>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C62F7-01C1-5649-B8C5-0417DDBBA4EE}" type="slidenum">
              <a:rPr lang="en-US" smtClean="0"/>
              <a:t>‹#›</a:t>
            </a:fld>
            <a:endParaRPr lang="en-US"/>
          </a:p>
        </p:txBody>
      </p:sp>
    </p:spTree>
    <p:extLst>
      <p:ext uri="{BB962C8B-B14F-4D97-AF65-F5344CB8AC3E}">
        <p14:creationId xmlns:p14="http://schemas.microsoft.com/office/powerpoint/2010/main" val="124542930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emf"/><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30FB01-09BD-EE42-9906-C751CC6B5B38}" type="datetimeFigureOut">
              <a:rPr lang="en-US" smtClean="0"/>
              <a:t>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500F6-EFAC-AA4C-9A8C-5E19757DE6E8}" type="slidenum">
              <a:rPr lang="en-US" smtClean="0"/>
              <a:t>‹#›</a:t>
            </a:fld>
            <a:endParaRPr lang="en-US"/>
          </a:p>
        </p:txBody>
      </p:sp>
    </p:spTree>
    <p:extLst>
      <p:ext uri="{BB962C8B-B14F-4D97-AF65-F5344CB8AC3E}">
        <p14:creationId xmlns:p14="http://schemas.microsoft.com/office/powerpoint/2010/main" val="85605493"/>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2298" y="0"/>
            <a:ext cx="9446080" cy="1417638"/>
          </a:xfrm>
          <a:prstGeom prst="rect">
            <a:avLst/>
          </a:prstGeom>
          <a:solidFill>
            <a:srgbClr val="688A7E"/>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B323E-B12B-B44A-9C2C-4445C4BB7A2B}" type="datetimeFigureOut">
              <a:rPr lang="en-US" smtClean="0"/>
              <a:t>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C62F7-01C1-5649-B8C5-0417DDBBA4EE}" type="slidenum">
              <a:rPr lang="en-US" smtClean="0"/>
              <a:t>‹#›</a:t>
            </a:fld>
            <a:endParaRPr lang="en-US"/>
          </a:p>
        </p:txBody>
      </p:sp>
      <p:pic>
        <p:nvPicPr>
          <p:cNvPr id="7" name="Picture 6" descr="EHF_HorizontalLogotype_EHF_Logo copy 2.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988833" y="6365010"/>
            <a:ext cx="3166333" cy="305523"/>
          </a:xfrm>
          <a:prstGeom prst="rect">
            <a:avLst/>
          </a:prstGeom>
        </p:spPr>
      </p:pic>
    </p:spTree>
    <p:extLst>
      <p:ext uri="{BB962C8B-B14F-4D97-AF65-F5344CB8AC3E}">
        <p14:creationId xmlns:p14="http://schemas.microsoft.com/office/powerpoint/2010/main" val="3116409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3600" kern="1200">
          <a:solidFill>
            <a:schemeClr val="bg1"/>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3200" kern="1200">
          <a:solidFill>
            <a:srgbClr val="565A5C"/>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rgbClr val="565A5C"/>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rgbClr val="565A5C"/>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rgbClr val="565A5C"/>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rgbClr val="565A5C"/>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4205" y="3997235"/>
            <a:ext cx="8365786" cy="769441"/>
          </a:xfrm>
          <a:prstGeom prst="rect">
            <a:avLst/>
          </a:prstGeom>
          <a:noFill/>
        </p:spPr>
        <p:txBody>
          <a:bodyPr wrap="square" rtlCol="0">
            <a:spAutoFit/>
          </a:bodyPr>
          <a:lstStyle/>
          <a:p>
            <a:pPr algn="ctr"/>
            <a:r>
              <a:rPr lang="en-US" sz="4400" dirty="0" smtClean="0">
                <a:solidFill>
                  <a:srgbClr val="688A7E"/>
                </a:solidFill>
              </a:rPr>
              <a:t>The Affordable Care Act in Texas</a:t>
            </a:r>
            <a:endParaRPr lang="en-US" sz="4400" dirty="0">
              <a:solidFill>
                <a:srgbClr val="688A7E"/>
              </a:solidFill>
            </a:endParaRPr>
          </a:p>
        </p:txBody>
      </p:sp>
      <p:sp>
        <p:nvSpPr>
          <p:cNvPr id="3" name="TextBox 2"/>
          <p:cNvSpPr txBox="1"/>
          <p:nvPr/>
        </p:nvSpPr>
        <p:spPr>
          <a:xfrm>
            <a:off x="1227015" y="4884698"/>
            <a:ext cx="3460371" cy="1200329"/>
          </a:xfrm>
          <a:prstGeom prst="rect">
            <a:avLst/>
          </a:prstGeom>
          <a:noFill/>
        </p:spPr>
        <p:txBody>
          <a:bodyPr wrap="none" rtlCol="0">
            <a:spAutoFit/>
          </a:bodyPr>
          <a:lstStyle/>
          <a:p>
            <a:r>
              <a:rPr lang="en-US" dirty="0" smtClean="0">
                <a:solidFill>
                  <a:srgbClr val="44687D"/>
                </a:solidFill>
                <a:latin typeface="Verdana" panose="020B0604030504040204" pitchFamily="34" charset="0"/>
                <a:ea typeface="Verdana" panose="020B0604030504040204" pitchFamily="34" charset="0"/>
                <a:cs typeface="Verdana" panose="020B0604030504040204" pitchFamily="34" charset="0"/>
              </a:rPr>
              <a:t>Elena M. Marks</a:t>
            </a:r>
          </a:p>
          <a:p>
            <a:r>
              <a:rPr lang="en-US" dirty="0" smtClean="0">
                <a:solidFill>
                  <a:srgbClr val="44687D"/>
                </a:solidFill>
                <a:latin typeface="Verdana" panose="020B0604030504040204" pitchFamily="34" charset="0"/>
                <a:ea typeface="Verdana" panose="020B0604030504040204" pitchFamily="34" charset="0"/>
                <a:cs typeface="Verdana" panose="020B0604030504040204" pitchFamily="34" charset="0"/>
              </a:rPr>
              <a:t>Episcopal Health Foundation</a:t>
            </a:r>
          </a:p>
          <a:p>
            <a:r>
              <a:rPr lang="en-US" dirty="0" smtClean="0">
                <a:solidFill>
                  <a:srgbClr val="44687D"/>
                </a:solidFill>
                <a:latin typeface="Verdana" panose="020B0604030504040204" pitchFamily="34" charset="0"/>
                <a:ea typeface="Verdana" panose="020B0604030504040204" pitchFamily="34" charset="0"/>
                <a:cs typeface="Verdana" panose="020B0604030504040204" pitchFamily="34" charset="0"/>
              </a:rPr>
              <a:t>President and CEO</a:t>
            </a:r>
          </a:p>
          <a:p>
            <a:r>
              <a:rPr lang="en-US" dirty="0" smtClean="0">
                <a:solidFill>
                  <a:srgbClr val="44687D"/>
                </a:solidFill>
                <a:latin typeface="Verdana" panose="020B0604030504040204" pitchFamily="34" charset="0"/>
                <a:ea typeface="Verdana" panose="020B0604030504040204" pitchFamily="34" charset="0"/>
                <a:cs typeface="Verdana" panose="020B0604030504040204" pitchFamily="34" charset="0"/>
              </a:rPr>
              <a:t>January 31, 2016</a:t>
            </a:r>
            <a:endParaRPr lang="en-US" dirty="0">
              <a:solidFill>
                <a:srgbClr val="44687D"/>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80491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Uninsured by Income and Gender</a:t>
            </a:r>
            <a:br>
              <a:rPr lang="en-US" dirty="0" smtClean="0"/>
            </a:br>
            <a:r>
              <a:rPr lang="en-US" dirty="0" smtClean="0"/>
              <a:t>Texans ages 18-64, 2013 to 2015</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5507" y="1807002"/>
            <a:ext cx="4578493" cy="376155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452" y="1807002"/>
            <a:ext cx="5096023" cy="4048095"/>
          </a:xfrm>
          <a:prstGeom prst="rect">
            <a:avLst/>
          </a:prstGeom>
        </p:spPr>
      </p:pic>
    </p:spTree>
    <p:extLst>
      <p:ext uri="{BB962C8B-B14F-4D97-AF65-F5344CB8AC3E}">
        <p14:creationId xmlns:p14="http://schemas.microsoft.com/office/powerpoint/2010/main" val="3952902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in Uninsured Rates</a:t>
            </a:r>
            <a:br>
              <a:rPr lang="en-US" dirty="0" smtClean="0"/>
            </a:br>
            <a:r>
              <a:rPr lang="en-US" dirty="0" smtClean="0"/>
              <a:t> 2013 to 2015, Texas and US</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568" y="1492282"/>
            <a:ext cx="8854720" cy="4861864"/>
          </a:xfrm>
        </p:spPr>
      </p:pic>
    </p:spTree>
    <p:extLst>
      <p:ext uri="{BB962C8B-B14F-4D97-AF65-F5344CB8AC3E}">
        <p14:creationId xmlns:p14="http://schemas.microsoft.com/office/powerpoint/2010/main" val="1146694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Post-2014 Experiences:</a:t>
            </a:r>
            <a:br>
              <a:rPr lang="en-US" dirty="0"/>
            </a:br>
            <a:r>
              <a:rPr lang="en-US" dirty="0"/>
              <a:t>Reasons for Remaining </a:t>
            </a:r>
            <a:r>
              <a:rPr lang="en-US" dirty="0" smtClean="0"/>
              <a:t>Uninsured, September 2015</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01565"/>
            <a:ext cx="8229600" cy="4523232"/>
          </a:xfrm>
        </p:spPr>
      </p:pic>
    </p:spTree>
    <p:extLst>
      <p:ext uri="{BB962C8B-B14F-4D97-AF65-F5344CB8AC3E}">
        <p14:creationId xmlns:p14="http://schemas.microsoft.com/office/powerpoint/2010/main" val="2725813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Post-2014 Experiences:</a:t>
            </a:r>
            <a:br>
              <a:rPr lang="en-US" dirty="0"/>
            </a:br>
            <a:r>
              <a:rPr lang="en-US" dirty="0"/>
              <a:t>Reasons for Remaining Uninsured, September 2015</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92548"/>
            <a:ext cx="8229600" cy="3741266"/>
          </a:xfrm>
        </p:spPr>
      </p:pic>
    </p:spTree>
    <p:extLst>
      <p:ext uri="{BB962C8B-B14F-4D97-AF65-F5344CB8AC3E}">
        <p14:creationId xmlns:p14="http://schemas.microsoft.com/office/powerpoint/2010/main" val="3607901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t>Post-2014 </a:t>
            </a:r>
            <a:r>
              <a:rPr lang="en-US" dirty="0" smtClean="0"/>
              <a:t>Experiences:</a:t>
            </a:r>
            <a:br>
              <a:rPr lang="en-US" dirty="0" smtClean="0"/>
            </a:br>
            <a:r>
              <a:rPr lang="en-US" dirty="0" smtClean="0"/>
              <a:t>Perceptions of Tax Penalties</a:t>
            </a:r>
            <a:endParaRPr lang="en-US" dirty="0"/>
          </a:p>
        </p:txBody>
      </p:sp>
      <p:sp>
        <p:nvSpPr>
          <p:cNvPr id="6" name="Rectangle 5"/>
          <p:cNvSpPr/>
          <p:nvPr/>
        </p:nvSpPr>
        <p:spPr>
          <a:xfrm>
            <a:off x="2263384" y="1796189"/>
            <a:ext cx="4572576" cy="646331"/>
          </a:xfrm>
          <a:prstGeom prst="rect">
            <a:avLst/>
          </a:prstGeom>
        </p:spPr>
        <p:txBody>
          <a:bodyPr wrap="square">
            <a:spAutoFit/>
          </a:bodyPr>
          <a:lstStyle/>
          <a:p>
            <a:pPr algn="ctr"/>
            <a:r>
              <a:rPr lang="en-US" b="1" dirty="0"/>
              <a:t> Importance of the Possibility of a Fine to Uninsured Adult Texans, </a:t>
            </a:r>
            <a:r>
              <a:rPr lang="en-US" b="1" dirty="0" smtClean="0"/>
              <a:t>March </a:t>
            </a:r>
            <a:r>
              <a:rPr lang="en-US" b="1" dirty="0"/>
              <a:t>2015</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154" y="2728900"/>
            <a:ext cx="7139035" cy="3877392"/>
          </a:xfrm>
          <a:prstGeom prst="rect">
            <a:avLst/>
          </a:prstGeom>
        </p:spPr>
      </p:pic>
    </p:spTree>
    <p:extLst>
      <p:ext uri="{BB962C8B-B14F-4D97-AF65-F5344CB8AC3E}">
        <p14:creationId xmlns:p14="http://schemas.microsoft.com/office/powerpoint/2010/main" val="4200374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Post-2014 </a:t>
            </a:r>
            <a:r>
              <a:rPr lang="en-US" dirty="0" smtClean="0"/>
              <a:t>Experiences:</a:t>
            </a:r>
            <a:br>
              <a:rPr lang="en-US" dirty="0" smtClean="0"/>
            </a:br>
            <a:r>
              <a:rPr lang="en-US" dirty="0" smtClean="0"/>
              <a:t>Affordability 2013 vs. 2015</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818" y="1582307"/>
            <a:ext cx="4596782" cy="48467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582307"/>
            <a:ext cx="4212701" cy="4785775"/>
          </a:xfrm>
          <a:prstGeom prst="rect">
            <a:avLst/>
          </a:prstGeom>
        </p:spPr>
      </p:pic>
    </p:spTree>
    <p:extLst>
      <p:ext uri="{BB962C8B-B14F-4D97-AF65-F5344CB8AC3E}">
        <p14:creationId xmlns:p14="http://schemas.microsoft.com/office/powerpoint/2010/main" val="1947954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Texans Covered by ACA Marketplace Plans during Open Enrollment Periods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56" y="1629295"/>
            <a:ext cx="8303572" cy="4752865"/>
          </a:xfrm>
          <a:prstGeom prst="rect">
            <a:avLst/>
          </a:prstGeom>
        </p:spPr>
      </p:pic>
    </p:spTree>
    <p:extLst>
      <p:ext uri="{BB962C8B-B14F-4D97-AF65-F5344CB8AC3E}">
        <p14:creationId xmlns:p14="http://schemas.microsoft.com/office/powerpoint/2010/main" val="2610712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Enrollment in Marketplace Plans By Race/Ethnicity, December 2015</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884" y="1511322"/>
            <a:ext cx="7846232" cy="4816257"/>
          </a:xfrm>
          <a:prstGeom prst="rect">
            <a:avLst/>
          </a:prstGeom>
        </p:spPr>
      </p:pic>
    </p:spTree>
    <p:extLst>
      <p:ext uri="{BB962C8B-B14F-4D97-AF65-F5344CB8AC3E}">
        <p14:creationId xmlns:p14="http://schemas.microsoft.com/office/powerpoint/2010/main" val="2196256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Enrollment in Marketplace Plans by Income, December 2015</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92" y="1575048"/>
            <a:ext cx="8401016" cy="4938188"/>
          </a:xfrm>
          <a:prstGeom prst="rect">
            <a:avLst/>
          </a:prstGeom>
        </p:spPr>
      </p:pic>
    </p:spTree>
    <p:extLst>
      <p:ext uri="{BB962C8B-B14F-4D97-AF65-F5344CB8AC3E}">
        <p14:creationId xmlns:p14="http://schemas.microsoft.com/office/powerpoint/2010/main" val="1272070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 and DSH Funding</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34190194"/>
              </p:ext>
            </p:extLst>
          </p:nvPr>
        </p:nvGraphicFramePr>
        <p:xfrm>
          <a:off x="475942" y="1627862"/>
          <a:ext cx="8229600" cy="1784985"/>
        </p:xfrm>
        <a:graphic>
          <a:graphicData uri="http://schemas.openxmlformats.org/drawingml/2006/table">
            <a:tbl>
              <a:tblPr firstRow="1" bandRow="1">
                <a:tableStyleId>{5C22544A-7EE6-4342-B048-85BDC9FD1C3A}</a:tableStyleId>
              </a:tblPr>
              <a:tblGrid>
                <a:gridCol w="4114800"/>
                <a:gridCol w="4114800"/>
              </a:tblGrid>
              <a:tr h="249696">
                <a:tc>
                  <a:txBody>
                    <a:bodyPr/>
                    <a:lstStyle/>
                    <a:p>
                      <a:r>
                        <a:rPr lang="en-US" dirty="0" smtClean="0"/>
                        <a:t>Fiscal Year</a:t>
                      </a:r>
                      <a:endParaRPr lang="en-US" dirty="0"/>
                    </a:p>
                  </a:txBody>
                  <a:tcPr/>
                </a:tc>
                <a:tc>
                  <a:txBody>
                    <a:bodyPr/>
                    <a:lstStyle/>
                    <a:p>
                      <a:r>
                        <a:rPr lang="en-US" dirty="0" smtClean="0"/>
                        <a:t>TX DSH Allotment</a:t>
                      </a:r>
                      <a:endParaRPr lang="en-US" dirty="0"/>
                    </a:p>
                  </a:txBody>
                  <a:tcPr/>
                </a:tc>
              </a:tr>
              <a:tr h="249696">
                <a:tc>
                  <a:txBody>
                    <a:bodyPr/>
                    <a:lstStyle/>
                    <a:p>
                      <a:pPr algn="l" fontAlgn="b"/>
                      <a:r>
                        <a:rPr lang="en-US" sz="1800" b="1" i="0" u="none" strike="noStrike" dirty="0">
                          <a:solidFill>
                            <a:srgbClr val="000000"/>
                          </a:solidFill>
                          <a:effectLst/>
                          <a:latin typeface="Calibri" panose="020F0502020204030204" pitchFamily="34" charset="0"/>
                        </a:rPr>
                        <a:t>FY 2010</a:t>
                      </a:r>
                    </a:p>
                  </a:txBody>
                  <a:tcPr marL="9525" marR="9525" marT="9525" marB="0" anchor="b"/>
                </a:tc>
                <a:tc>
                  <a:txBody>
                    <a:bodyPr/>
                    <a:lstStyle/>
                    <a:p>
                      <a:pPr algn="r" fontAlgn="b"/>
                      <a:r>
                        <a:rPr lang="en-US" sz="1800" b="1" i="0" u="none" strike="noStrike" dirty="0">
                          <a:solidFill>
                            <a:srgbClr val="000000"/>
                          </a:solidFill>
                          <a:effectLst/>
                          <a:latin typeface="Calibri" panose="020F0502020204030204" pitchFamily="34" charset="0"/>
                        </a:rPr>
                        <a:t>$987,947,112 </a:t>
                      </a:r>
                    </a:p>
                  </a:txBody>
                  <a:tcPr marL="9525" marR="9525" marT="9525" marB="0" anchor="b"/>
                </a:tc>
              </a:tr>
              <a:tr h="275947">
                <a:tc>
                  <a:txBody>
                    <a:bodyPr/>
                    <a:lstStyle/>
                    <a:p>
                      <a:pPr algn="l" fontAlgn="b"/>
                      <a:r>
                        <a:rPr lang="en-US" sz="1800" b="1" i="0" u="none" strike="noStrike">
                          <a:solidFill>
                            <a:srgbClr val="000000"/>
                          </a:solidFill>
                          <a:effectLst/>
                          <a:latin typeface="Calibri" panose="020F0502020204030204" pitchFamily="34" charset="0"/>
                        </a:rPr>
                        <a:t>FY 2011</a:t>
                      </a:r>
                    </a:p>
                  </a:txBody>
                  <a:tcPr marL="9525" marR="9525" marT="9525" marB="0" anchor="b"/>
                </a:tc>
                <a:tc>
                  <a:txBody>
                    <a:bodyPr/>
                    <a:lstStyle/>
                    <a:p>
                      <a:pPr algn="r" fontAlgn="b"/>
                      <a:r>
                        <a:rPr lang="en-US" sz="1800" b="1" i="0" u="none" strike="noStrike" dirty="0">
                          <a:solidFill>
                            <a:srgbClr val="000000"/>
                          </a:solidFill>
                          <a:effectLst/>
                          <a:latin typeface="Calibri" panose="020F0502020204030204" pitchFamily="34" charset="0"/>
                        </a:rPr>
                        <a:t>$956,328,103 </a:t>
                      </a:r>
                    </a:p>
                  </a:txBody>
                  <a:tcPr marL="9525" marR="9525" marT="9525" marB="0" anchor="b"/>
                </a:tc>
              </a:tr>
              <a:tr h="249696">
                <a:tc>
                  <a:txBody>
                    <a:bodyPr/>
                    <a:lstStyle/>
                    <a:p>
                      <a:pPr algn="l" fontAlgn="b"/>
                      <a:r>
                        <a:rPr lang="en-US" sz="1800" b="1" i="0" u="none" strike="noStrike">
                          <a:solidFill>
                            <a:srgbClr val="000000"/>
                          </a:solidFill>
                          <a:effectLst/>
                          <a:latin typeface="Calibri" panose="020F0502020204030204" pitchFamily="34" charset="0"/>
                        </a:rPr>
                        <a:t>FY 2012</a:t>
                      </a:r>
                    </a:p>
                  </a:txBody>
                  <a:tcPr marL="9525" marR="9525" marT="9525" marB="0" anchor="b"/>
                </a:tc>
                <a:tc>
                  <a:txBody>
                    <a:bodyPr/>
                    <a:lstStyle/>
                    <a:p>
                      <a:pPr algn="r" fontAlgn="b"/>
                      <a:r>
                        <a:rPr lang="en-US" sz="1800" b="1" i="0" u="none" strike="noStrike" dirty="0">
                          <a:solidFill>
                            <a:srgbClr val="000000"/>
                          </a:solidFill>
                          <a:effectLst/>
                          <a:latin typeface="Calibri" panose="020F0502020204030204" pitchFamily="34" charset="0"/>
                        </a:rPr>
                        <a:t>$981,192,634 </a:t>
                      </a:r>
                    </a:p>
                  </a:txBody>
                  <a:tcPr marL="9525" marR="9525" marT="9525" marB="0" anchor="b"/>
                </a:tc>
              </a:tr>
              <a:tr h="249696">
                <a:tc>
                  <a:txBody>
                    <a:bodyPr/>
                    <a:lstStyle/>
                    <a:p>
                      <a:pPr algn="l" fontAlgn="b"/>
                      <a:r>
                        <a:rPr lang="en-US" sz="1800" b="1" i="0" u="none" strike="noStrike">
                          <a:solidFill>
                            <a:srgbClr val="000000"/>
                          </a:solidFill>
                          <a:effectLst/>
                          <a:latin typeface="Calibri" panose="020F0502020204030204" pitchFamily="34" charset="0"/>
                        </a:rPr>
                        <a:t>FY 2013</a:t>
                      </a:r>
                    </a:p>
                  </a:txBody>
                  <a:tcPr marL="9525" marR="9525" marT="9525" marB="0" anchor="b"/>
                </a:tc>
                <a:tc>
                  <a:txBody>
                    <a:bodyPr/>
                    <a:lstStyle/>
                    <a:p>
                      <a:pPr algn="r" fontAlgn="b"/>
                      <a:r>
                        <a:rPr lang="en-US" sz="1800" b="1" i="0" u="none" strike="noStrike" dirty="0">
                          <a:solidFill>
                            <a:srgbClr val="000000"/>
                          </a:solidFill>
                          <a:effectLst/>
                          <a:latin typeface="Calibri" panose="020F0502020204030204" pitchFamily="34" charset="0"/>
                        </a:rPr>
                        <a:t>$1,004,741,257 </a:t>
                      </a:r>
                    </a:p>
                  </a:txBody>
                  <a:tcPr marL="9525" marR="9525" marT="9525" marB="0" anchor="b"/>
                </a:tc>
              </a:tr>
              <a:tr h="249696">
                <a:tc>
                  <a:txBody>
                    <a:bodyPr/>
                    <a:lstStyle/>
                    <a:p>
                      <a:pPr algn="l" fontAlgn="b"/>
                      <a:r>
                        <a:rPr lang="en-US" sz="1800" b="1" i="0" u="none" strike="noStrike" dirty="0">
                          <a:solidFill>
                            <a:srgbClr val="000000"/>
                          </a:solidFill>
                          <a:effectLst/>
                          <a:latin typeface="Calibri" panose="020F0502020204030204" pitchFamily="34" charset="0"/>
                        </a:rPr>
                        <a:t>FY 2014</a:t>
                      </a:r>
                    </a:p>
                  </a:txBody>
                  <a:tcPr marL="9525" marR="9525" marT="9525" marB="0" anchor="b"/>
                </a:tc>
                <a:tc>
                  <a:txBody>
                    <a:bodyPr/>
                    <a:lstStyle/>
                    <a:p>
                      <a:pPr algn="r" fontAlgn="b"/>
                      <a:r>
                        <a:rPr lang="en-US" sz="1800" b="1" i="0" u="none" strike="noStrike" dirty="0">
                          <a:solidFill>
                            <a:srgbClr val="000000"/>
                          </a:solidFill>
                          <a:effectLst/>
                          <a:latin typeface="Calibri" panose="020F0502020204030204" pitchFamily="34" charset="0"/>
                        </a:rPr>
                        <a:t>$1,019,812,376 </a:t>
                      </a:r>
                    </a:p>
                  </a:txBody>
                  <a:tcPr marL="9525" marR="9525" marT="9525" marB="0" anchor="b"/>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90435767"/>
              </p:ext>
            </p:extLst>
          </p:nvPr>
        </p:nvGraphicFramePr>
        <p:xfrm>
          <a:off x="475942" y="3756850"/>
          <a:ext cx="8210856" cy="2529210"/>
        </p:xfrm>
        <a:graphic>
          <a:graphicData uri="http://schemas.openxmlformats.org/drawingml/2006/table">
            <a:tbl>
              <a:tblPr firstRow="1" bandRow="1">
                <a:tableStyleId>{5C22544A-7EE6-4342-B048-85BDC9FD1C3A}</a:tableStyleId>
              </a:tblPr>
              <a:tblGrid>
                <a:gridCol w="2970642"/>
                <a:gridCol w="5240214"/>
              </a:tblGrid>
              <a:tr h="542295">
                <a:tc>
                  <a:txBody>
                    <a:bodyPr/>
                    <a:lstStyle/>
                    <a:p>
                      <a:r>
                        <a:rPr lang="en-US" dirty="0" smtClean="0"/>
                        <a:t>Fiscal</a:t>
                      </a:r>
                      <a:r>
                        <a:rPr lang="en-US" baseline="0" dirty="0" smtClean="0"/>
                        <a:t> Year</a:t>
                      </a:r>
                      <a:endParaRPr lang="en-US" dirty="0"/>
                    </a:p>
                  </a:txBody>
                  <a:tcPr/>
                </a:tc>
                <a:tc>
                  <a:txBody>
                    <a:bodyPr/>
                    <a:lstStyle/>
                    <a:p>
                      <a:r>
                        <a:rPr lang="en-US" dirty="0" smtClean="0"/>
                        <a:t>Decrease</a:t>
                      </a:r>
                      <a:r>
                        <a:rPr lang="en-US" baseline="0" dirty="0" smtClean="0"/>
                        <a:t> in National Federal DSH Funding</a:t>
                      </a:r>
                      <a:endParaRPr lang="en-US" dirty="0"/>
                    </a:p>
                  </a:txBody>
                  <a:tcPr/>
                </a:tc>
              </a:tr>
              <a:tr h="254849">
                <a:tc>
                  <a:txBody>
                    <a:bodyPr/>
                    <a:lstStyle/>
                    <a:p>
                      <a:pPr algn="l" fontAlgn="b"/>
                      <a:r>
                        <a:rPr lang="en-US" sz="1800" b="1" i="0" u="none" strike="noStrike" dirty="0">
                          <a:solidFill>
                            <a:srgbClr val="000000"/>
                          </a:solidFill>
                          <a:effectLst/>
                          <a:latin typeface="Calibri" panose="020F0502020204030204" pitchFamily="34" charset="0"/>
                        </a:rPr>
                        <a:t>FY 2018</a:t>
                      </a:r>
                    </a:p>
                  </a:txBody>
                  <a:tcPr marL="9525" marR="9525" marT="9525" marB="0" anchor="b"/>
                </a:tc>
                <a:tc>
                  <a:txBody>
                    <a:bodyPr/>
                    <a:lstStyle/>
                    <a:p>
                      <a:pPr algn="r" fontAlgn="b"/>
                      <a:r>
                        <a:rPr lang="en-US" sz="1800" b="1" i="0" u="none" strike="noStrike" dirty="0">
                          <a:solidFill>
                            <a:srgbClr val="000000"/>
                          </a:solidFill>
                          <a:effectLst/>
                          <a:latin typeface="Calibri" panose="020F0502020204030204" pitchFamily="34" charset="0"/>
                        </a:rPr>
                        <a:t>$2.0 billion </a:t>
                      </a:r>
                    </a:p>
                  </a:txBody>
                  <a:tcPr marL="9525" marR="9525" marT="9525" marB="0" anchor="b"/>
                </a:tc>
              </a:tr>
              <a:tr h="254849">
                <a:tc>
                  <a:txBody>
                    <a:bodyPr/>
                    <a:lstStyle/>
                    <a:p>
                      <a:pPr algn="l" fontAlgn="b"/>
                      <a:r>
                        <a:rPr lang="en-US" sz="1800" b="1" i="0" u="none" strike="noStrike" dirty="0">
                          <a:solidFill>
                            <a:srgbClr val="000000"/>
                          </a:solidFill>
                          <a:effectLst/>
                          <a:latin typeface="Calibri" panose="020F0502020204030204" pitchFamily="34" charset="0"/>
                        </a:rPr>
                        <a:t>FY 2019</a:t>
                      </a:r>
                    </a:p>
                  </a:txBody>
                  <a:tcPr marL="9525" marR="9525" marT="9525" marB="0" anchor="b"/>
                </a:tc>
                <a:tc>
                  <a:txBody>
                    <a:bodyPr/>
                    <a:lstStyle/>
                    <a:p>
                      <a:pPr algn="r" fontAlgn="b"/>
                      <a:r>
                        <a:rPr lang="en-US" sz="1800" b="1" i="0" u="none" strike="noStrike" dirty="0">
                          <a:solidFill>
                            <a:srgbClr val="000000"/>
                          </a:solidFill>
                          <a:effectLst/>
                          <a:latin typeface="Calibri" panose="020F0502020204030204" pitchFamily="34" charset="0"/>
                        </a:rPr>
                        <a:t>$3.0 billion </a:t>
                      </a:r>
                    </a:p>
                  </a:txBody>
                  <a:tcPr marL="9525" marR="9525" marT="9525" marB="0" anchor="b"/>
                </a:tc>
              </a:tr>
              <a:tr h="254849">
                <a:tc>
                  <a:txBody>
                    <a:bodyPr/>
                    <a:lstStyle/>
                    <a:p>
                      <a:pPr algn="l" fontAlgn="b"/>
                      <a:r>
                        <a:rPr lang="en-US" sz="1800" b="1" i="0" u="none" strike="noStrike">
                          <a:solidFill>
                            <a:srgbClr val="000000"/>
                          </a:solidFill>
                          <a:effectLst/>
                          <a:latin typeface="Calibri" panose="020F0502020204030204" pitchFamily="34" charset="0"/>
                        </a:rPr>
                        <a:t>FY 2020</a:t>
                      </a:r>
                    </a:p>
                  </a:txBody>
                  <a:tcPr marL="9525" marR="9525" marT="9525" marB="0" anchor="b"/>
                </a:tc>
                <a:tc>
                  <a:txBody>
                    <a:bodyPr/>
                    <a:lstStyle/>
                    <a:p>
                      <a:pPr algn="r" fontAlgn="b"/>
                      <a:r>
                        <a:rPr lang="en-US" sz="1800" b="1" i="0" u="none" strike="noStrike" dirty="0">
                          <a:solidFill>
                            <a:srgbClr val="000000"/>
                          </a:solidFill>
                          <a:effectLst/>
                          <a:latin typeface="Calibri" panose="020F0502020204030204" pitchFamily="34" charset="0"/>
                        </a:rPr>
                        <a:t>$4.0 billion </a:t>
                      </a:r>
                    </a:p>
                  </a:txBody>
                  <a:tcPr marL="9525" marR="9525" marT="9525" marB="0" anchor="b"/>
                </a:tc>
              </a:tr>
              <a:tr h="254849">
                <a:tc>
                  <a:txBody>
                    <a:bodyPr/>
                    <a:lstStyle/>
                    <a:p>
                      <a:pPr algn="l" fontAlgn="b"/>
                      <a:r>
                        <a:rPr lang="en-US" sz="1800" b="1" i="0" u="none" strike="noStrike">
                          <a:solidFill>
                            <a:srgbClr val="000000"/>
                          </a:solidFill>
                          <a:effectLst/>
                          <a:latin typeface="Calibri" panose="020F0502020204030204" pitchFamily="34" charset="0"/>
                        </a:rPr>
                        <a:t>FY 2021</a:t>
                      </a:r>
                    </a:p>
                  </a:txBody>
                  <a:tcPr marL="9525" marR="9525" marT="9525" marB="0" anchor="b"/>
                </a:tc>
                <a:tc>
                  <a:txBody>
                    <a:bodyPr/>
                    <a:lstStyle/>
                    <a:p>
                      <a:pPr algn="r" fontAlgn="b"/>
                      <a:r>
                        <a:rPr lang="en-US" sz="1800" b="1" i="0" u="none" strike="noStrike" dirty="0">
                          <a:solidFill>
                            <a:srgbClr val="000000"/>
                          </a:solidFill>
                          <a:effectLst/>
                          <a:latin typeface="Calibri" panose="020F0502020204030204" pitchFamily="34" charset="0"/>
                        </a:rPr>
                        <a:t>$5.0 billion </a:t>
                      </a:r>
                    </a:p>
                  </a:txBody>
                  <a:tcPr marL="9525" marR="9525" marT="9525" marB="0" anchor="b"/>
                </a:tc>
              </a:tr>
              <a:tr h="254849">
                <a:tc>
                  <a:txBody>
                    <a:bodyPr/>
                    <a:lstStyle/>
                    <a:p>
                      <a:pPr algn="l" fontAlgn="b"/>
                      <a:r>
                        <a:rPr lang="en-US" sz="1800" b="1" i="0" u="none" strike="noStrike">
                          <a:solidFill>
                            <a:srgbClr val="000000"/>
                          </a:solidFill>
                          <a:effectLst/>
                          <a:latin typeface="Calibri" panose="020F0502020204030204" pitchFamily="34" charset="0"/>
                        </a:rPr>
                        <a:t>FY 2022</a:t>
                      </a:r>
                    </a:p>
                  </a:txBody>
                  <a:tcPr marL="9525" marR="9525" marT="9525" marB="0" anchor="b"/>
                </a:tc>
                <a:tc>
                  <a:txBody>
                    <a:bodyPr/>
                    <a:lstStyle/>
                    <a:p>
                      <a:pPr algn="r" fontAlgn="b"/>
                      <a:r>
                        <a:rPr lang="en-US" sz="1800" b="1" i="0" u="none" strike="noStrike" dirty="0">
                          <a:solidFill>
                            <a:srgbClr val="000000"/>
                          </a:solidFill>
                          <a:effectLst/>
                          <a:latin typeface="Calibri" panose="020F0502020204030204" pitchFamily="34" charset="0"/>
                        </a:rPr>
                        <a:t>$6.0 billion </a:t>
                      </a:r>
                    </a:p>
                  </a:txBody>
                  <a:tcPr marL="9525" marR="9525" marT="9525" marB="0" anchor="b"/>
                </a:tc>
              </a:tr>
              <a:tr h="254849">
                <a:tc>
                  <a:txBody>
                    <a:bodyPr/>
                    <a:lstStyle/>
                    <a:p>
                      <a:pPr algn="l" fontAlgn="b"/>
                      <a:r>
                        <a:rPr lang="en-US" sz="1800" b="1" i="0" u="none" strike="noStrike">
                          <a:solidFill>
                            <a:srgbClr val="000000"/>
                          </a:solidFill>
                          <a:effectLst/>
                          <a:latin typeface="Calibri" panose="020F0502020204030204" pitchFamily="34" charset="0"/>
                        </a:rPr>
                        <a:t>FY 2023</a:t>
                      </a:r>
                    </a:p>
                  </a:txBody>
                  <a:tcPr marL="9525" marR="9525" marT="9525" marB="0" anchor="b"/>
                </a:tc>
                <a:tc>
                  <a:txBody>
                    <a:bodyPr/>
                    <a:lstStyle/>
                    <a:p>
                      <a:pPr algn="r" fontAlgn="b"/>
                      <a:r>
                        <a:rPr lang="en-US" sz="1800" b="1" i="0" u="none" strike="noStrike" dirty="0">
                          <a:solidFill>
                            <a:srgbClr val="000000"/>
                          </a:solidFill>
                          <a:effectLst/>
                          <a:latin typeface="Calibri" panose="020F0502020204030204" pitchFamily="34" charset="0"/>
                        </a:rPr>
                        <a:t>$7.0 billion </a:t>
                      </a:r>
                    </a:p>
                  </a:txBody>
                  <a:tcPr marL="9525" marR="9525" marT="9525" marB="0" anchor="b"/>
                </a:tc>
              </a:tr>
              <a:tr h="254849">
                <a:tc>
                  <a:txBody>
                    <a:bodyPr/>
                    <a:lstStyle/>
                    <a:p>
                      <a:pPr algn="l" fontAlgn="b"/>
                      <a:r>
                        <a:rPr lang="en-US" sz="1800" b="1" i="0" u="none" strike="noStrike" dirty="0">
                          <a:solidFill>
                            <a:srgbClr val="000000"/>
                          </a:solidFill>
                          <a:effectLst/>
                          <a:latin typeface="Calibri" panose="020F0502020204030204" pitchFamily="34" charset="0"/>
                        </a:rPr>
                        <a:t>FY 2024</a:t>
                      </a:r>
                    </a:p>
                  </a:txBody>
                  <a:tcPr marL="9525" marR="9525" marT="9525" marB="0" anchor="b"/>
                </a:tc>
                <a:tc>
                  <a:txBody>
                    <a:bodyPr/>
                    <a:lstStyle/>
                    <a:p>
                      <a:pPr algn="r" fontAlgn="b"/>
                      <a:r>
                        <a:rPr lang="en-US" sz="1800" b="1" i="0" u="none" strike="noStrike" dirty="0">
                          <a:solidFill>
                            <a:srgbClr val="000000"/>
                          </a:solidFill>
                          <a:effectLst/>
                          <a:latin typeface="Calibri" panose="020F0502020204030204" pitchFamily="34" charset="0"/>
                        </a:rPr>
                        <a:t>$8.0 billion </a:t>
                      </a:r>
                    </a:p>
                  </a:txBody>
                  <a:tcPr marL="9525" marR="9525" marT="9525" marB="0" anchor="b"/>
                </a:tc>
              </a:tr>
            </a:tbl>
          </a:graphicData>
        </a:graphic>
      </p:graphicFrame>
      <p:sp>
        <p:nvSpPr>
          <p:cNvPr id="9" name="TextBox 8"/>
          <p:cNvSpPr txBox="1"/>
          <p:nvPr/>
        </p:nvSpPr>
        <p:spPr>
          <a:xfrm>
            <a:off x="457200" y="6282672"/>
            <a:ext cx="7865707" cy="230832"/>
          </a:xfrm>
          <a:prstGeom prst="rect">
            <a:avLst/>
          </a:prstGeom>
          <a:noFill/>
        </p:spPr>
        <p:txBody>
          <a:bodyPr wrap="square" rtlCol="0">
            <a:spAutoFit/>
          </a:bodyPr>
          <a:lstStyle/>
          <a:p>
            <a:r>
              <a:rPr lang="en-US" sz="900" i="1" dirty="0" smtClean="0"/>
              <a:t>Source: Medicaid and CHIP Payment and Access Commission--</a:t>
            </a:r>
            <a:r>
              <a:rPr lang="en-US" sz="900" i="1" dirty="0"/>
              <a:t>https://www.macpac.gov/subtopic/disproportionate-share-hospital-payments/ </a:t>
            </a:r>
          </a:p>
        </p:txBody>
      </p:sp>
      <p:sp>
        <p:nvSpPr>
          <p:cNvPr id="10" name="TextBox 9"/>
          <p:cNvSpPr txBox="1"/>
          <p:nvPr/>
        </p:nvSpPr>
        <p:spPr>
          <a:xfrm>
            <a:off x="457199" y="3372283"/>
            <a:ext cx="7865707" cy="230832"/>
          </a:xfrm>
          <a:prstGeom prst="rect">
            <a:avLst/>
          </a:prstGeom>
          <a:noFill/>
        </p:spPr>
        <p:txBody>
          <a:bodyPr wrap="square" rtlCol="0">
            <a:spAutoFit/>
          </a:bodyPr>
          <a:lstStyle/>
          <a:p>
            <a:r>
              <a:rPr lang="en-US" sz="900" i="1" dirty="0" smtClean="0"/>
              <a:t>Source: Kaiser Family Foundation Federal Medicaid DSH Allotments-</a:t>
            </a:r>
            <a:r>
              <a:rPr lang="en-US" sz="900" i="1" dirty="0"/>
              <a:t>http://kff.org/</a:t>
            </a:r>
            <a:r>
              <a:rPr lang="en-US" sz="900" i="1" dirty="0" err="1"/>
              <a:t>medicaid</a:t>
            </a:r>
            <a:r>
              <a:rPr lang="en-US" sz="900" i="1" dirty="0"/>
              <a:t>/state-indicator/federal-</a:t>
            </a:r>
            <a:r>
              <a:rPr lang="en-US" sz="900" i="1" dirty="0" err="1"/>
              <a:t>dsh</a:t>
            </a:r>
            <a:r>
              <a:rPr lang="en-US" sz="900" i="1" dirty="0"/>
              <a:t>-allotments/ </a:t>
            </a:r>
          </a:p>
        </p:txBody>
      </p:sp>
    </p:spTree>
    <p:extLst>
      <p:ext uri="{BB962C8B-B14F-4D97-AF65-F5344CB8AC3E}">
        <p14:creationId xmlns:p14="http://schemas.microsoft.com/office/powerpoint/2010/main" val="4231474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txBox="1">
            <a:spLocks/>
          </p:cNvSpPr>
          <p:nvPr/>
        </p:nvSpPr>
        <p:spPr>
          <a:xfrm>
            <a:off x="-132298" y="0"/>
            <a:ext cx="9446080" cy="1417638"/>
          </a:xfrm>
          <a:prstGeom prst="rect">
            <a:avLst/>
          </a:prstGeom>
          <a:solidFill>
            <a:srgbClr val="688A7E"/>
          </a:solidFill>
        </p:spPr>
        <p:txBody>
          <a:bodyPr vert="horz" lIns="91440" tIns="45720" rIns="91440" bIns="45720" rtlCol="0" anchor="ctr">
            <a:normAutofit/>
          </a:bodyPr>
          <a:lstStyle>
            <a:lvl1pPr algn="ctr" defTabSz="457200" rtl="0" eaLnBrk="1" latinLnBrk="0" hangingPunct="1">
              <a:spcBef>
                <a:spcPct val="0"/>
              </a:spcBef>
              <a:buNone/>
              <a:defRPr sz="3600" kern="1200">
                <a:solidFill>
                  <a:schemeClr val="bg1"/>
                </a:solidFill>
                <a:latin typeface="Verdana"/>
                <a:ea typeface="+mj-ea"/>
                <a:cs typeface="Verdana"/>
              </a:defRPr>
            </a:lvl1pPr>
          </a:lstStyle>
          <a:p>
            <a:r>
              <a:rPr lang="en-US" dirty="0" smtClean="0"/>
              <a:t>Texas on the Eve of the ACA</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949531104"/>
              </p:ext>
            </p:extLst>
          </p:nvPr>
        </p:nvGraphicFramePr>
        <p:xfrm>
          <a:off x="45307" y="1150271"/>
          <a:ext cx="7069095" cy="5258767"/>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0" y="1557353"/>
            <a:ext cx="1486930" cy="461665"/>
          </a:xfrm>
          <a:prstGeom prst="rect">
            <a:avLst/>
          </a:prstGeom>
        </p:spPr>
        <p:txBody>
          <a:bodyPr wrap="square">
            <a:spAutoFit/>
          </a:bodyPr>
          <a:lstStyle/>
          <a:p>
            <a:pPr algn="ctr">
              <a:defRPr sz="1200" b="0" i="1" u="none" strike="noStrike" kern="1200" spc="0" baseline="0">
                <a:solidFill>
                  <a:prstClr val="black">
                    <a:lumMod val="65000"/>
                    <a:lumOff val="35000"/>
                  </a:prstClr>
                </a:solidFill>
                <a:latin typeface="+mn-lt"/>
                <a:ea typeface="+mn-ea"/>
                <a:cs typeface="+mn-cs"/>
              </a:defRPr>
            </a:pPr>
            <a:r>
              <a:rPr lang="en-US" i="1" dirty="0" smtClean="0"/>
              <a:t>Insured and Uninsured</a:t>
            </a:r>
            <a:endParaRPr lang="en-US" i="1" dirty="0"/>
          </a:p>
        </p:txBody>
      </p:sp>
      <p:sp>
        <p:nvSpPr>
          <p:cNvPr id="7" name="TextBox 1"/>
          <p:cNvSpPr txBox="1"/>
          <p:nvPr/>
        </p:nvSpPr>
        <p:spPr>
          <a:xfrm>
            <a:off x="4590742" y="4591081"/>
            <a:ext cx="1361304" cy="70845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i="1" dirty="0" smtClean="0">
                <a:solidFill>
                  <a:schemeClr val="bg1"/>
                </a:solidFill>
              </a:rPr>
              <a:t>Undocumented</a:t>
            </a:r>
          </a:p>
          <a:p>
            <a:r>
              <a:rPr lang="en-US" sz="1050" i="1" dirty="0" smtClean="0">
                <a:solidFill>
                  <a:schemeClr val="bg1"/>
                </a:solidFill>
              </a:rPr>
              <a:t>15%</a:t>
            </a:r>
            <a:endParaRPr lang="en-US" sz="1050" b="1" i="1" dirty="0">
              <a:solidFill>
                <a:schemeClr val="bg1"/>
              </a:solidFill>
            </a:endParaRPr>
          </a:p>
        </p:txBody>
      </p:sp>
      <p:sp>
        <p:nvSpPr>
          <p:cNvPr id="8" name="TextBox 1"/>
          <p:cNvSpPr txBox="1"/>
          <p:nvPr/>
        </p:nvSpPr>
        <p:spPr>
          <a:xfrm>
            <a:off x="5852572" y="3089917"/>
            <a:ext cx="951470" cy="70845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i="1" dirty="0" smtClean="0">
                <a:solidFill>
                  <a:schemeClr val="bg1"/>
                </a:solidFill>
              </a:rPr>
              <a:t>Subsidy</a:t>
            </a:r>
          </a:p>
          <a:p>
            <a:r>
              <a:rPr lang="en-US" sz="1050" b="1" i="1" dirty="0" smtClean="0">
                <a:solidFill>
                  <a:schemeClr val="bg1"/>
                </a:solidFill>
              </a:rPr>
              <a:t>Eligible</a:t>
            </a:r>
          </a:p>
          <a:p>
            <a:r>
              <a:rPr lang="en-US" sz="1050" i="1" dirty="0" smtClean="0">
                <a:solidFill>
                  <a:schemeClr val="bg1"/>
                </a:solidFill>
              </a:rPr>
              <a:t>36%</a:t>
            </a:r>
            <a:endParaRPr lang="en-US" sz="1050" b="1" i="1" dirty="0">
              <a:solidFill>
                <a:schemeClr val="bg1"/>
              </a:solidFill>
            </a:endParaRPr>
          </a:p>
        </p:txBody>
      </p:sp>
      <p:sp>
        <p:nvSpPr>
          <p:cNvPr id="9" name="TextBox 1"/>
          <p:cNvSpPr txBox="1"/>
          <p:nvPr/>
        </p:nvSpPr>
        <p:spPr>
          <a:xfrm>
            <a:off x="5629531" y="4494470"/>
            <a:ext cx="951470" cy="70845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i="1" dirty="0" smtClean="0">
                <a:solidFill>
                  <a:schemeClr val="bg1"/>
                </a:solidFill>
              </a:rPr>
              <a:t>No Subsidy</a:t>
            </a:r>
          </a:p>
          <a:p>
            <a:r>
              <a:rPr lang="en-US" sz="1050" i="1" dirty="0" smtClean="0">
                <a:solidFill>
                  <a:schemeClr val="bg1"/>
                </a:solidFill>
              </a:rPr>
              <a:t>11%</a:t>
            </a:r>
          </a:p>
        </p:txBody>
      </p:sp>
      <p:sp>
        <p:nvSpPr>
          <p:cNvPr id="10" name="TextBox 1"/>
          <p:cNvSpPr txBox="1"/>
          <p:nvPr/>
        </p:nvSpPr>
        <p:spPr>
          <a:xfrm>
            <a:off x="2628384" y="3361768"/>
            <a:ext cx="951470" cy="70845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smtClean="0">
                <a:solidFill>
                  <a:schemeClr val="bg1"/>
                </a:solidFill>
              </a:rPr>
              <a:t>Uni</a:t>
            </a:r>
            <a:r>
              <a:rPr lang="en-US" sz="1100" b="1" dirty="0" smtClean="0">
                <a:solidFill>
                  <a:schemeClr val="bg1"/>
                </a:solidFill>
              </a:rPr>
              <a:t>nsured</a:t>
            </a:r>
          </a:p>
          <a:p>
            <a:r>
              <a:rPr lang="en-US" dirty="0">
                <a:solidFill>
                  <a:schemeClr val="bg1"/>
                </a:solidFill>
              </a:rPr>
              <a:t>5</a:t>
            </a:r>
            <a:r>
              <a:rPr lang="en-US" dirty="0" smtClean="0">
                <a:solidFill>
                  <a:schemeClr val="bg1"/>
                </a:solidFill>
              </a:rPr>
              <a:t>,591,000</a:t>
            </a:r>
          </a:p>
          <a:p>
            <a:r>
              <a:rPr lang="en-US" b="1" dirty="0" smtClean="0">
                <a:solidFill>
                  <a:schemeClr val="bg1"/>
                </a:solidFill>
              </a:rPr>
              <a:t>24</a:t>
            </a:r>
            <a:r>
              <a:rPr lang="en-US" sz="1100" b="1" dirty="0" smtClean="0">
                <a:solidFill>
                  <a:schemeClr val="bg1"/>
                </a:solidFill>
              </a:rPr>
              <a:t>%</a:t>
            </a:r>
            <a:endParaRPr lang="en-US" sz="1100" b="1" dirty="0">
              <a:solidFill>
                <a:schemeClr val="bg1"/>
              </a:solidFill>
            </a:endParaRPr>
          </a:p>
        </p:txBody>
      </p:sp>
      <p:sp>
        <p:nvSpPr>
          <p:cNvPr id="11" name="TextBox 1"/>
          <p:cNvSpPr txBox="1"/>
          <p:nvPr/>
        </p:nvSpPr>
        <p:spPr>
          <a:xfrm>
            <a:off x="4168834" y="3777778"/>
            <a:ext cx="951470" cy="70845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i="1" dirty="0" smtClean="0">
                <a:solidFill>
                  <a:schemeClr val="bg1"/>
                </a:solidFill>
              </a:rPr>
              <a:t>Medicaid Eligible but Unenrolled</a:t>
            </a:r>
          </a:p>
          <a:p>
            <a:r>
              <a:rPr lang="en-US" sz="1050" i="1" dirty="0" smtClean="0">
                <a:solidFill>
                  <a:schemeClr val="bg1"/>
                </a:solidFill>
              </a:rPr>
              <a:t>14%</a:t>
            </a:r>
          </a:p>
        </p:txBody>
      </p:sp>
      <p:sp>
        <p:nvSpPr>
          <p:cNvPr id="12" name="TextBox 1"/>
          <p:cNvSpPr txBox="1"/>
          <p:nvPr/>
        </p:nvSpPr>
        <p:spPr>
          <a:xfrm>
            <a:off x="4590742" y="2735691"/>
            <a:ext cx="951470" cy="70845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i="1" dirty="0" smtClean="0">
                <a:solidFill>
                  <a:schemeClr val="bg1"/>
                </a:solidFill>
              </a:rPr>
              <a:t>Medicaid Expansion Adults</a:t>
            </a:r>
          </a:p>
          <a:p>
            <a:r>
              <a:rPr lang="en-US" sz="1050" i="1" dirty="0" smtClean="0">
                <a:solidFill>
                  <a:schemeClr val="bg1"/>
                </a:solidFill>
              </a:rPr>
              <a:t>24%</a:t>
            </a:r>
          </a:p>
        </p:txBody>
      </p:sp>
      <p:sp>
        <p:nvSpPr>
          <p:cNvPr id="13" name="TextBox 12"/>
          <p:cNvSpPr txBox="1"/>
          <p:nvPr/>
        </p:nvSpPr>
        <p:spPr>
          <a:xfrm>
            <a:off x="6992587" y="2144072"/>
            <a:ext cx="2084173" cy="3308598"/>
          </a:xfrm>
          <a:prstGeom prst="rect">
            <a:avLst/>
          </a:prstGeom>
          <a:noFill/>
        </p:spPr>
        <p:txBody>
          <a:bodyPr wrap="square" rtlCol="0">
            <a:spAutoFit/>
          </a:bodyPr>
          <a:lstStyle/>
          <a:p>
            <a:pPr algn="ctr"/>
            <a:r>
              <a:rPr lang="en-US" sz="1100" b="1" u="sng" dirty="0" smtClean="0"/>
              <a:t>Key</a:t>
            </a:r>
          </a:p>
          <a:p>
            <a:r>
              <a:rPr lang="en-US" sz="1100" b="1" dirty="0" smtClean="0"/>
              <a:t>Medicaid Expansion</a:t>
            </a:r>
          </a:p>
          <a:p>
            <a:r>
              <a:rPr lang="en-US" sz="1100" i="1" dirty="0" smtClean="0"/>
              <a:t>Adults 138% Federal Poverty Level (FPL) or below</a:t>
            </a:r>
          </a:p>
          <a:p>
            <a:r>
              <a:rPr lang="en-US" sz="1100" b="1" dirty="0" smtClean="0"/>
              <a:t>Medicaid Eligible but Unenrolled </a:t>
            </a:r>
          </a:p>
          <a:p>
            <a:r>
              <a:rPr lang="en-US" sz="1100" i="1" dirty="0" smtClean="0"/>
              <a:t>Children 200% FPL or below; TANF adults</a:t>
            </a:r>
          </a:p>
          <a:p>
            <a:r>
              <a:rPr lang="en-US" sz="1100" b="1" dirty="0" smtClean="0"/>
              <a:t>Subsidy Eligible </a:t>
            </a:r>
          </a:p>
          <a:p>
            <a:r>
              <a:rPr lang="en-US" sz="1100" i="1" dirty="0" smtClean="0"/>
              <a:t>Children 201%-400% FPL</a:t>
            </a:r>
          </a:p>
          <a:p>
            <a:r>
              <a:rPr lang="en-US" sz="1100" i="1" dirty="0" smtClean="0"/>
              <a:t>Adults ages 0-64 139%-400% FPL</a:t>
            </a:r>
          </a:p>
          <a:p>
            <a:r>
              <a:rPr lang="en-US" sz="1100" i="1" dirty="0" smtClean="0"/>
              <a:t>Includes Lawful Permanent Residents (LPRs)</a:t>
            </a:r>
          </a:p>
          <a:p>
            <a:r>
              <a:rPr lang="en-US" sz="1100" b="1" dirty="0" smtClean="0"/>
              <a:t>No Subsidy</a:t>
            </a:r>
          </a:p>
          <a:p>
            <a:r>
              <a:rPr lang="en-US" sz="1100" i="1" dirty="0" smtClean="0"/>
              <a:t>Children and adults above 400% FPL, including LPRs; adults ages 65+ </a:t>
            </a:r>
          </a:p>
          <a:p>
            <a:r>
              <a:rPr lang="en-US" sz="1100" b="1" dirty="0" smtClean="0"/>
              <a:t>Undocumented</a:t>
            </a:r>
          </a:p>
          <a:p>
            <a:r>
              <a:rPr lang="en-US" sz="1100" i="1" dirty="0" smtClean="0"/>
              <a:t>Children &amp; adults</a:t>
            </a:r>
          </a:p>
          <a:p>
            <a:endParaRPr lang="en-US" sz="1100" dirty="0"/>
          </a:p>
        </p:txBody>
      </p:sp>
      <p:sp>
        <p:nvSpPr>
          <p:cNvPr id="14" name="TextBox 1"/>
          <p:cNvSpPr txBox="1"/>
          <p:nvPr/>
        </p:nvSpPr>
        <p:spPr>
          <a:xfrm>
            <a:off x="351136" y="6129676"/>
            <a:ext cx="6763266" cy="34966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i="1" u="sng" dirty="0" smtClean="0"/>
              <a:t>Note</a:t>
            </a:r>
            <a:r>
              <a:rPr lang="en-US" sz="800" dirty="0" smtClean="0"/>
              <a:t>: </a:t>
            </a:r>
            <a:r>
              <a:rPr lang="en-US" sz="800" i="1" dirty="0" smtClean="0"/>
              <a:t>Due to rounding,  </a:t>
            </a:r>
            <a:r>
              <a:rPr lang="en-US" sz="800" i="1" dirty="0" err="1" smtClean="0"/>
              <a:t>percents</a:t>
            </a:r>
            <a:r>
              <a:rPr lang="en-US" sz="800" i="1" dirty="0" smtClean="0"/>
              <a:t> may not total 100%</a:t>
            </a:r>
            <a:endParaRPr lang="en-US" sz="800" dirty="0" smtClean="0"/>
          </a:p>
          <a:p>
            <a:r>
              <a:rPr lang="en-US" sz="800" i="1" u="sng" dirty="0" smtClean="0"/>
              <a:t>Sources</a:t>
            </a:r>
            <a:r>
              <a:rPr lang="en-US" sz="800" i="1" dirty="0" smtClean="0"/>
              <a:t>: U.S. Census Bureau. March 2011 Current Population Survey (CPS), Texas Health and Human Services Commission, July 2012. </a:t>
            </a:r>
          </a:p>
          <a:p>
            <a:endParaRPr lang="en-US" sz="800" i="1" dirty="0" smtClean="0"/>
          </a:p>
        </p:txBody>
      </p:sp>
    </p:spTree>
    <p:extLst>
      <p:ext uri="{BB962C8B-B14F-4D97-AF65-F5344CB8AC3E}">
        <p14:creationId xmlns:p14="http://schemas.microsoft.com/office/powerpoint/2010/main" val="2659118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 and FQHCs</a:t>
            </a:r>
            <a:endParaRPr lang="en-US" dirty="0"/>
          </a:p>
        </p:txBody>
      </p:sp>
      <p:sp>
        <p:nvSpPr>
          <p:cNvPr id="3" name="Content Placeholder 2"/>
          <p:cNvSpPr>
            <a:spLocks noGrp="1"/>
          </p:cNvSpPr>
          <p:nvPr>
            <p:ph idx="1"/>
          </p:nvPr>
        </p:nvSpPr>
        <p:spPr/>
        <p:txBody>
          <a:bodyPr>
            <a:normAutofit/>
          </a:bodyPr>
          <a:lstStyle/>
          <a:p>
            <a:r>
              <a:rPr lang="en-US" dirty="0" smtClean="0"/>
              <a:t>ACA established 5-year, $11-billion trust fund to support health center growth and new construction </a:t>
            </a:r>
          </a:p>
          <a:p>
            <a:r>
              <a:rPr lang="en-US" dirty="0"/>
              <a:t>$1.5 billion to expand the National Health Service Corps (NHSC</a:t>
            </a:r>
            <a:r>
              <a:rPr lang="en-US" dirty="0" smtClean="0"/>
              <a:t>)</a:t>
            </a:r>
          </a:p>
          <a:p>
            <a:r>
              <a:rPr lang="en-US" dirty="0" smtClean="0"/>
              <a:t> Higher enrollment in Medicaid under ACA potentially generating increased revenues for centers</a:t>
            </a:r>
            <a:endParaRPr lang="en-US" dirty="0"/>
          </a:p>
        </p:txBody>
      </p:sp>
    </p:spTree>
    <p:extLst>
      <p:ext uri="{BB962C8B-B14F-4D97-AF65-F5344CB8AC3E}">
        <p14:creationId xmlns:p14="http://schemas.microsoft.com/office/powerpoint/2010/main" val="1408143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6162"/>
          <a:stretch/>
        </p:blipFill>
        <p:spPr>
          <a:xfrm>
            <a:off x="1142692" y="1558212"/>
            <a:ext cx="6896099" cy="4853376"/>
          </a:xfrm>
          <a:prstGeom prst="rect">
            <a:avLst/>
          </a:prstGeom>
        </p:spPr>
      </p:pic>
      <p:sp>
        <p:nvSpPr>
          <p:cNvPr id="2" name="Title 1"/>
          <p:cNvSpPr>
            <a:spLocks noGrp="1"/>
          </p:cNvSpPr>
          <p:nvPr>
            <p:ph type="title"/>
          </p:nvPr>
        </p:nvSpPr>
        <p:spPr/>
        <p:txBody>
          <a:bodyPr/>
          <a:lstStyle/>
          <a:p>
            <a:r>
              <a:rPr lang="en-US" dirty="0"/>
              <a:t>ACA and FQHCs</a:t>
            </a:r>
          </a:p>
        </p:txBody>
      </p:sp>
    </p:spTree>
    <p:extLst>
      <p:ext uri="{BB962C8B-B14F-4D97-AF65-F5344CB8AC3E}">
        <p14:creationId xmlns:p14="http://schemas.microsoft.com/office/powerpoint/2010/main" val="2759755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 and </a:t>
            </a:r>
            <a:r>
              <a:rPr lang="en-US" dirty="0" smtClean="0"/>
              <a:t>FQHCs: 2013 to 2014 Findings</a:t>
            </a:r>
            <a:endParaRPr lang="en-US" dirty="0"/>
          </a:p>
        </p:txBody>
      </p:sp>
      <p:sp>
        <p:nvSpPr>
          <p:cNvPr id="3" name="Content Placeholder 2"/>
          <p:cNvSpPr>
            <a:spLocks noGrp="1"/>
          </p:cNvSpPr>
          <p:nvPr>
            <p:ph idx="1"/>
          </p:nvPr>
        </p:nvSpPr>
        <p:spPr>
          <a:xfrm>
            <a:off x="457200" y="1614196"/>
            <a:ext cx="8229600" cy="4525963"/>
          </a:xfrm>
        </p:spPr>
        <p:txBody>
          <a:bodyPr>
            <a:normAutofit fontScale="85000" lnSpcReduction="10000"/>
          </a:bodyPr>
          <a:lstStyle/>
          <a:p>
            <a:r>
              <a:rPr lang="en-US" dirty="0"/>
              <a:t>In 2014, health centers served 22.5 million patients – an increase of nearly 1.2 million </a:t>
            </a:r>
            <a:r>
              <a:rPr lang="en-US" dirty="0" smtClean="0"/>
              <a:t>from 2013</a:t>
            </a:r>
          </a:p>
          <a:p>
            <a:r>
              <a:rPr lang="en-US" dirty="0" smtClean="0"/>
              <a:t>From </a:t>
            </a:r>
            <a:r>
              <a:rPr lang="en-US" dirty="0"/>
              <a:t>2013 to 2014, the number of health center patients covered by Medicaid rose by 1.85 million, or 22</a:t>
            </a:r>
            <a:r>
              <a:rPr lang="en-US" dirty="0" smtClean="0"/>
              <a:t>%</a:t>
            </a:r>
            <a:endParaRPr lang="en-US" dirty="0"/>
          </a:p>
          <a:p>
            <a:r>
              <a:rPr lang="en-US" dirty="0" smtClean="0"/>
              <a:t>Health </a:t>
            </a:r>
            <a:r>
              <a:rPr lang="en-US" dirty="0"/>
              <a:t>centers in expansion states were significantly more likely than those in non-expansion states to report having expanded their capacity for dental and mental health services since the start of </a:t>
            </a:r>
            <a:r>
              <a:rPr lang="en-US" dirty="0" smtClean="0"/>
              <a:t>2014</a:t>
            </a:r>
            <a:endParaRPr lang="en-US" dirty="0"/>
          </a:p>
        </p:txBody>
      </p:sp>
    </p:spTree>
    <p:extLst>
      <p:ext uri="{BB962C8B-B14F-4D97-AF65-F5344CB8AC3E}">
        <p14:creationId xmlns:p14="http://schemas.microsoft.com/office/powerpoint/2010/main" val="1977472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 and </a:t>
            </a:r>
            <a:r>
              <a:rPr lang="en-US" dirty="0" smtClean="0"/>
              <a:t>FQHCs: </a:t>
            </a:r>
            <a:r>
              <a:rPr lang="en-US" dirty="0"/>
              <a:t>2013 to 2014 Findings</a:t>
            </a:r>
          </a:p>
        </p:txBody>
      </p:sp>
      <p:pic>
        <p:nvPicPr>
          <p:cNvPr id="4" name="Content Placeholder 3"/>
          <p:cNvPicPr>
            <a:picLocks noGrp="1" noChangeAspect="1"/>
          </p:cNvPicPr>
          <p:nvPr>
            <p:ph idx="1"/>
          </p:nvPr>
        </p:nvPicPr>
        <p:blipFill>
          <a:blip r:embed="rId3"/>
          <a:stretch>
            <a:fillRect/>
          </a:stretch>
        </p:blipFill>
        <p:spPr>
          <a:xfrm>
            <a:off x="1311275" y="1417637"/>
            <a:ext cx="6805946" cy="5249169"/>
          </a:xfrm>
          <a:prstGeom prst="rect">
            <a:avLst/>
          </a:prstGeom>
        </p:spPr>
      </p:pic>
    </p:spTree>
    <p:extLst>
      <p:ext uri="{BB962C8B-B14F-4D97-AF65-F5344CB8AC3E}">
        <p14:creationId xmlns:p14="http://schemas.microsoft.com/office/powerpoint/2010/main" val="3457569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 and Community Benefits</a:t>
            </a:r>
            <a:endParaRPr lang="en-US" dirty="0"/>
          </a:p>
        </p:txBody>
      </p:sp>
      <p:sp>
        <p:nvSpPr>
          <p:cNvPr id="3" name="Content Placeholder 2"/>
          <p:cNvSpPr>
            <a:spLocks noGrp="1"/>
          </p:cNvSpPr>
          <p:nvPr>
            <p:ph idx="1"/>
          </p:nvPr>
        </p:nvSpPr>
        <p:spPr>
          <a:xfrm>
            <a:off x="457200" y="2066731"/>
            <a:ext cx="8229600" cy="4525963"/>
          </a:xfrm>
        </p:spPr>
        <p:txBody>
          <a:bodyPr>
            <a:normAutofit/>
          </a:bodyPr>
          <a:lstStyle/>
          <a:p>
            <a:pPr lvl="0"/>
            <a:r>
              <a:rPr lang="en-US" sz="2400" dirty="0"/>
              <a:t>E</a:t>
            </a:r>
            <a:r>
              <a:rPr lang="en-US" sz="2400" dirty="0" smtClean="0"/>
              <a:t>stablish </a:t>
            </a:r>
            <a:r>
              <a:rPr lang="en-US" sz="2400" dirty="0"/>
              <a:t>written financial assistance and emergency medical care </a:t>
            </a:r>
            <a:r>
              <a:rPr lang="en-US" sz="2400" dirty="0" smtClean="0"/>
              <a:t>policies</a:t>
            </a:r>
            <a:endParaRPr lang="en-US" sz="2400" dirty="0"/>
          </a:p>
          <a:p>
            <a:pPr lvl="0"/>
            <a:r>
              <a:rPr lang="en-US" sz="2400" dirty="0"/>
              <a:t>limit amounts charged for emergency </a:t>
            </a:r>
            <a:r>
              <a:rPr lang="en-US" sz="2400" dirty="0" smtClean="0"/>
              <a:t>care </a:t>
            </a:r>
            <a:r>
              <a:rPr lang="en-US" sz="2400" dirty="0"/>
              <a:t>to individuals eligible for </a:t>
            </a:r>
            <a:r>
              <a:rPr lang="en-US" sz="2400" dirty="0" smtClean="0"/>
              <a:t>financial assistance </a:t>
            </a:r>
          </a:p>
          <a:p>
            <a:pPr lvl="0"/>
            <a:r>
              <a:rPr lang="en-US" sz="2400" dirty="0" smtClean="0"/>
              <a:t>make </a:t>
            </a:r>
            <a:r>
              <a:rPr lang="en-US" sz="2400" dirty="0"/>
              <a:t>reasonable efforts to determine whether an individual is eligible for assistance </a:t>
            </a:r>
            <a:r>
              <a:rPr lang="en-US" sz="2400" dirty="0" smtClean="0"/>
              <a:t>before extraordinary collection actions</a:t>
            </a:r>
            <a:endParaRPr lang="en-US" sz="2400" dirty="0"/>
          </a:p>
          <a:p>
            <a:pPr lvl="0"/>
            <a:r>
              <a:rPr lang="en-US" sz="2400" dirty="0"/>
              <a:t>conduct a </a:t>
            </a:r>
            <a:r>
              <a:rPr lang="en-US" sz="2400" dirty="0" smtClean="0"/>
              <a:t>CHNA and </a:t>
            </a:r>
            <a:r>
              <a:rPr lang="en-US" sz="2400" dirty="0"/>
              <a:t>adopt an implementation strategy at least once every three years. </a:t>
            </a:r>
          </a:p>
          <a:p>
            <a:endParaRPr lang="en-US" sz="2400" dirty="0"/>
          </a:p>
        </p:txBody>
      </p:sp>
      <p:sp>
        <p:nvSpPr>
          <p:cNvPr id="4" name="TextBox 3"/>
          <p:cNvSpPr txBox="1"/>
          <p:nvPr/>
        </p:nvSpPr>
        <p:spPr>
          <a:xfrm>
            <a:off x="186612" y="1557518"/>
            <a:ext cx="2883159" cy="461665"/>
          </a:xfrm>
          <a:prstGeom prst="rect">
            <a:avLst/>
          </a:prstGeom>
          <a:noFill/>
        </p:spPr>
        <p:txBody>
          <a:bodyPr wrap="square" rtlCol="0">
            <a:spAutoFit/>
          </a:bodyPr>
          <a:lstStyle/>
          <a:p>
            <a:r>
              <a:rPr lang="en-US" sz="2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501(c)r:</a:t>
            </a:r>
            <a:endParaRPr lang="en-US" sz="2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59900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 and Community Benefits: Definitions</a:t>
            </a:r>
            <a:endParaRPr lang="en-US" dirty="0"/>
          </a:p>
        </p:txBody>
      </p:sp>
      <p:sp>
        <p:nvSpPr>
          <p:cNvPr id="3" name="Content Placeholder 2"/>
          <p:cNvSpPr>
            <a:spLocks noGrp="1"/>
          </p:cNvSpPr>
          <p:nvPr>
            <p:ph idx="1"/>
          </p:nvPr>
        </p:nvSpPr>
        <p:spPr>
          <a:xfrm>
            <a:off x="457200" y="2197359"/>
            <a:ext cx="8229600" cy="4525963"/>
          </a:xfrm>
        </p:spPr>
        <p:txBody>
          <a:bodyPr>
            <a:noAutofit/>
          </a:bodyPr>
          <a:lstStyle/>
          <a:p>
            <a:r>
              <a:rPr lang="en-US" sz="2400" dirty="0" smtClean="0"/>
              <a:t>hospital </a:t>
            </a:r>
            <a:r>
              <a:rPr lang="en-US" sz="2400" dirty="0"/>
              <a:t>participation in Medicaid and other means-tested public insurance programs that pay less than the reasonable cost of </a:t>
            </a:r>
            <a:r>
              <a:rPr lang="en-US" sz="2400" dirty="0" smtClean="0"/>
              <a:t>care </a:t>
            </a:r>
            <a:endParaRPr lang="en-US" sz="2400" dirty="0"/>
          </a:p>
          <a:p>
            <a:r>
              <a:rPr lang="en-US" sz="2400" dirty="0" smtClean="0"/>
              <a:t>health </a:t>
            </a:r>
            <a:r>
              <a:rPr lang="en-US" sz="2400" dirty="0"/>
              <a:t>professions education and health </a:t>
            </a:r>
            <a:r>
              <a:rPr lang="en-US" sz="2400" dirty="0" smtClean="0"/>
              <a:t>research</a:t>
            </a:r>
            <a:endParaRPr lang="en-US" sz="2400" dirty="0"/>
          </a:p>
          <a:p>
            <a:r>
              <a:rPr lang="en-US" sz="2400" b="1" dirty="0" smtClean="0"/>
              <a:t>community </a:t>
            </a:r>
            <a:r>
              <a:rPr lang="en-US" sz="2400" b="1" dirty="0"/>
              <a:t>health improvement activities</a:t>
            </a:r>
            <a:r>
              <a:rPr lang="en-US" sz="2400" dirty="0"/>
              <a:t>; </a:t>
            </a:r>
            <a:r>
              <a:rPr lang="en-US" sz="2400" dirty="0" smtClean="0"/>
              <a:t>certain </a:t>
            </a:r>
            <a:r>
              <a:rPr lang="en-US" sz="2400" dirty="0"/>
              <a:t>“community-building” activities when these activities can be shown to be interventions that are known to improve community health. </a:t>
            </a:r>
          </a:p>
        </p:txBody>
      </p:sp>
      <p:sp>
        <p:nvSpPr>
          <p:cNvPr id="4" name="TextBox 3"/>
          <p:cNvSpPr txBox="1"/>
          <p:nvPr/>
        </p:nvSpPr>
        <p:spPr>
          <a:xfrm>
            <a:off x="279918" y="1567543"/>
            <a:ext cx="4618653" cy="461665"/>
          </a:xfrm>
          <a:prstGeom prst="rect">
            <a:avLst/>
          </a:prstGeom>
          <a:noFill/>
        </p:spPr>
        <p:txBody>
          <a:bodyPr wrap="square" rtlCol="0">
            <a:spAutoFit/>
          </a:bodyPr>
          <a:lstStyle/>
          <a:p>
            <a:r>
              <a:rPr lang="en-US" sz="2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From Schedule H: </a:t>
            </a:r>
            <a:endParaRPr lang="en-US" sz="2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2998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 </a:t>
            </a:r>
            <a:r>
              <a:rPr lang="en-US" dirty="0"/>
              <a:t>and Community </a:t>
            </a:r>
            <a:r>
              <a:rPr lang="en-US" dirty="0" smtClean="0"/>
              <a:t>Benefits: CHNA</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Purpose: </a:t>
            </a:r>
          </a:p>
          <a:p>
            <a:r>
              <a:rPr lang="en-US" sz="2800" dirty="0" smtClean="0"/>
              <a:t>create </a:t>
            </a:r>
            <a:r>
              <a:rPr lang="en-US" sz="2800" dirty="0"/>
              <a:t>a system by which hospitals continually and publicly assess community health </a:t>
            </a:r>
            <a:r>
              <a:rPr lang="en-US" sz="2800" dirty="0" smtClean="0"/>
              <a:t>needs</a:t>
            </a:r>
            <a:endParaRPr lang="en-US" sz="2800" dirty="0"/>
          </a:p>
          <a:p>
            <a:r>
              <a:rPr lang="en-US" sz="2800" dirty="0" smtClean="0"/>
              <a:t>devise </a:t>
            </a:r>
            <a:r>
              <a:rPr lang="en-US" sz="2800" dirty="0"/>
              <a:t>implementation strategies that demonstrate how their community benefit expenditures link to publicly identified community health </a:t>
            </a:r>
            <a:r>
              <a:rPr lang="en-US" sz="2800" dirty="0" smtClean="0"/>
              <a:t>needs</a:t>
            </a:r>
            <a:endParaRPr lang="en-US" sz="2800" dirty="0"/>
          </a:p>
        </p:txBody>
      </p:sp>
    </p:spTree>
    <p:extLst>
      <p:ext uri="{BB962C8B-B14F-4D97-AF65-F5344CB8AC3E}">
        <p14:creationId xmlns:p14="http://schemas.microsoft.com/office/powerpoint/2010/main" val="1104639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the ACA: Political Climate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Aside from Repeal and Replace: </a:t>
            </a:r>
          </a:p>
          <a:p>
            <a:r>
              <a:rPr lang="en-US" dirty="0" smtClean="0"/>
              <a:t>Alter conditions on new Medicaid recipients to limit eligibility</a:t>
            </a:r>
          </a:p>
          <a:p>
            <a:r>
              <a:rPr lang="en-US" dirty="0" smtClean="0"/>
              <a:t>Weaken the individual mandate through eased access to federal waivers</a:t>
            </a:r>
          </a:p>
          <a:p>
            <a:r>
              <a:rPr lang="en-US" dirty="0" smtClean="0"/>
              <a:t>Create waiver programs to let states undo or weaken regulatory reforms</a:t>
            </a:r>
          </a:p>
        </p:txBody>
      </p:sp>
    </p:spTree>
    <p:extLst>
      <p:ext uri="{BB962C8B-B14F-4D97-AF65-F5344CB8AC3E}">
        <p14:creationId xmlns:p14="http://schemas.microsoft.com/office/powerpoint/2010/main" val="2471092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on the Eve of the ACA:</a:t>
            </a:r>
            <a:br>
              <a:rPr lang="en-US" dirty="0" smtClean="0"/>
            </a:br>
            <a:r>
              <a:rPr lang="en-US" dirty="0" smtClean="0"/>
              <a:t>Demographics of Uninsured Texans</a:t>
            </a:r>
            <a:endParaRPr lang="en-US" dirty="0"/>
          </a:p>
        </p:txBody>
      </p:sp>
      <p:sp>
        <p:nvSpPr>
          <p:cNvPr id="6" name="TextBox 5"/>
          <p:cNvSpPr txBox="1"/>
          <p:nvPr/>
        </p:nvSpPr>
        <p:spPr>
          <a:xfrm>
            <a:off x="676237" y="1802518"/>
            <a:ext cx="2838790" cy="369332"/>
          </a:xfrm>
          <a:prstGeom prst="rect">
            <a:avLst/>
          </a:prstGeom>
          <a:noFill/>
        </p:spPr>
        <p:txBody>
          <a:bodyPr wrap="none" rtlCol="0">
            <a:spAutoFit/>
          </a:bodyPr>
          <a:lstStyle/>
          <a:p>
            <a:r>
              <a:rPr lang="en-US" dirty="0" smtClean="0"/>
              <a:t>Uninsured by Race/Ethnicity</a:t>
            </a:r>
            <a:endParaRPr lang="en-US" dirty="0"/>
          </a:p>
        </p:txBody>
      </p:sp>
      <p:sp>
        <p:nvSpPr>
          <p:cNvPr id="7" name="TextBox 6"/>
          <p:cNvSpPr txBox="1"/>
          <p:nvPr/>
        </p:nvSpPr>
        <p:spPr>
          <a:xfrm>
            <a:off x="3786897" y="1802518"/>
            <a:ext cx="1840889" cy="369332"/>
          </a:xfrm>
          <a:prstGeom prst="rect">
            <a:avLst/>
          </a:prstGeom>
          <a:noFill/>
        </p:spPr>
        <p:txBody>
          <a:bodyPr wrap="none" rtlCol="0">
            <a:spAutoFit/>
          </a:bodyPr>
          <a:lstStyle/>
          <a:p>
            <a:r>
              <a:rPr lang="en-US" dirty="0" smtClean="0"/>
              <a:t>Uninsured by Age</a:t>
            </a:r>
            <a:endParaRPr lang="en-US" dirty="0"/>
          </a:p>
        </p:txBody>
      </p:sp>
      <p:sp>
        <p:nvSpPr>
          <p:cNvPr id="8" name="TextBox 7"/>
          <p:cNvSpPr txBox="1"/>
          <p:nvPr/>
        </p:nvSpPr>
        <p:spPr>
          <a:xfrm>
            <a:off x="254000" y="5978281"/>
            <a:ext cx="7885724" cy="338554"/>
          </a:xfrm>
          <a:prstGeom prst="rect">
            <a:avLst/>
          </a:prstGeom>
          <a:noFill/>
        </p:spPr>
        <p:txBody>
          <a:bodyPr wrap="square" rtlCol="0">
            <a:spAutoFit/>
          </a:bodyPr>
          <a:lstStyle/>
          <a:p>
            <a:r>
              <a:rPr lang="en-US" sz="800" i="1" u="sng" dirty="0" smtClean="0"/>
              <a:t>Source</a:t>
            </a:r>
            <a:r>
              <a:rPr lang="en-US" sz="800" i="1" dirty="0" smtClean="0"/>
              <a:t>: Current Population Survey, Annual Social and Economic Supplement, 2012</a:t>
            </a:r>
          </a:p>
          <a:p>
            <a:r>
              <a:rPr lang="en-US" sz="800" i="1" dirty="0" smtClean="0"/>
              <a:t>U.S. Census Bureau</a:t>
            </a:r>
            <a:endParaRPr lang="en-US" sz="800" i="1" dirty="0"/>
          </a:p>
        </p:txBody>
      </p:sp>
      <p:sp>
        <p:nvSpPr>
          <p:cNvPr id="10" name="TextBox 9"/>
          <p:cNvSpPr txBox="1"/>
          <p:nvPr/>
        </p:nvSpPr>
        <p:spPr>
          <a:xfrm>
            <a:off x="6445523" y="1791589"/>
            <a:ext cx="2297745" cy="369332"/>
          </a:xfrm>
          <a:prstGeom prst="rect">
            <a:avLst/>
          </a:prstGeom>
          <a:noFill/>
        </p:spPr>
        <p:txBody>
          <a:bodyPr wrap="none" rtlCol="0">
            <a:spAutoFit/>
          </a:bodyPr>
          <a:lstStyle/>
          <a:p>
            <a:r>
              <a:rPr lang="en-US" dirty="0" smtClean="0"/>
              <a:t>Uninsured by Income*</a:t>
            </a:r>
            <a:endParaRPr lang="en-US" dirty="0"/>
          </a:p>
        </p:txBody>
      </p:sp>
      <p:sp>
        <p:nvSpPr>
          <p:cNvPr id="3" name="TextBox 2"/>
          <p:cNvSpPr txBox="1"/>
          <p:nvPr/>
        </p:nvSpPr>
        <p:spPr>
          <a:xfrm>
            <a:off x="254000" y="6235421"/>
            <a:ext cx="1848581" cy="215444"/>
          </a:xfrm>
          <a:prstGeom prst="rect">
            <a:avLst/>
          </a:prstGeom>
          <a:noFill/>
        </p:spPr>
        <p:txBody>
          <a:bodyPr wrap="square" rtlCol="0">
            <a:spAutoFit/>
          </a:bodyPr>
          <a:lstStyle/>
          <a:p>
            <a:r>
              <a:rPr lang="en-US" sz="800" i="1" dirty="0" smtClean="0"/>
              <a:t>*Personal Income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466" y="2385153"/>
            <a:ext cx="4651651" cy="359085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7349" y="1802518"/>
            <a:ext cx="4419983" cy="38712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5296" y="2360767"/>
            <a:ext cx="3328704" cy="3615241"/>
          </a:xfrm>
          <a:prstGeom prst="rect">
            <a:avLst/>
          </a:prstGeom>
        </p:spPr>
      </p:pic>
    </p:spTree>
    <p:extLst>
      <p:ext uri="{BB962C8B-B14F-4D97-AF65-F5344CB8AC3E}">
        <p14:creationId xmlns:p14="http://schemas.microsoft.com/office/powerpoint/2010/main" val="642892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Pre-2014 Experiences:</a:t>
            </a:r>
            <a:br>
              <a:rPr lang="en-US" dirty="0" smtClean="0"/>
            </a:br>
            <a:r>
              <a:rPr lang="en-US" dirty="0" smtClean="0"/>
              <a:t>Affordability of Care by Insurance Status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0698" y="1454798"/>
            <a:ext cx="8659135" cy="4987566"/>
          </a:xfrm>
        </p:spPr>
      </p:pic>
    </p:spTree>
    <p:extLst>
      <p:ext uri="{BB962C8B-B14F-4D97-AF65-F5344CB8AC3E}">
        <p14:creationId xmlns:p14="http://schemas.microsoft.com/office/powerpoint/2010/main" val="1509065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Pre-2014 Experiences:</a:t>
            </a:r>
            <a:br>
              <a:rPr lang="en-US" dirty="0" smtClean="0"/>
            </a:br>
            <a:r>
              <a:rPr lang="en-US" dirty="0" smtClean="0"/>
              <a:t>Affordability of Care by Income</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0698" y="1496129"/>
            <a:ext cx="8414273" cy="4829855"/>
          </a:xfrm>
        </p:spPr>
      </p:pic>
    </p:spTree>
    <p:extLst>
      <p:ext uri="{BB962C8B-B14F-4D97-AF65-F5344CB8AC3E}">
        <p14:creationId xmlns:p14="http://schemas.microsoft.com/office/powerpoint/2010/main" val="2840479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98" y="-58616"/>
            <a:ext cx="9446080" cy="1417638"/>
          </a:xfrm>
        </p:spPr>
        <p:txBody>
          <a:bodyPr>
            <a:normAutofit fontScale="90000"/>
          </a:bodyPr>
          <a:lstStyle/>
          <a:p>
            <a:r>
              <a:rPr lang="en-US" dirty="0"/>
              <a:t>Pre-2014 Experiences:</a:t>
            </a:r>
            <a:br>
              <a:rPr lang="en-US" dirty="0"/>
            </a:br>
            <a:r>
              <a:rPr lang="en-US" dirty="0"/>
              <a:t>Opinion of the ACA by </a:t>
            </a:r>
            <a:r>
              <a:rPr lang="en-US" dirty="0" smtClean="0"/>
              <a:t>Age, Income, Race</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306"/>
            <a:ext cx="2828789" cy="416392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8789" y="1587306"/>
            <a:ext cx="3365284" cy="529178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7271" y="1587306"/>
            <a:ext cx="3316511" cy="4145639"/>
          </a:xfrm>
          <a:prstGeom prst="rect">
            <a:avLst/>
          </a:prstGeom>
        </p:spPr>
      </p:pic>
    </p:spTree>
    <p:extLst>
      <p:ext uri="{BB962C8B-B14F-4D97-AF65-F5344CB8AC3E}">
        <p14:creationId xmlns:p14="http://schemas.microsoft.com/office/powerpoint/2010/main" val="956755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Pre-2014 </a:t>
            </a:r>
            <a:r>
              <a:rPr lang="en-US" dirty="0"/>
              <a:t>Experiences:</a:t>
            </a:r>
            <a:br>
              <a:rPr lang="en-US" dirty="0"/>
            </a:br>
            <a:r>
              <a:rPr lang="en-US" dirty="0"/>
              <a:t> </a:t>
            </a:r>
            <a:r>
              <a:rPr lang="en-US" dirty="0" smtClean="0"/>
              <a:t>Expectations about ACA</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75" y="1358629"/>
            <a:ext cx="8321761" cy="5188146"/>
          </a:xfrm>
          <a:prstGeom prst="rect">
            <a:avLst/>
          </a:prstGeom>
        </p:spPr>
      </p:pic>
    </p:spTree>
    <p:extLst>
      <p:ext uri="{BB962C8B-B14F-4D97-AF65-F5344CB8AC3E}">
        <p14:creationId xmlns:p14="http://schemas.microsoft.com/office/powerpoint/2010/main" val="688612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Changes in Insurance Coverage</a:t>
            </a:r>
            <a:br>
              <a:rPr lang="en-US" dirty="0" smtClean="0"/>
            </a:br>
            <a:r>
              <a:rPr lang="en-US" dirty="0" smtClean="0"/>
              <a:t>Texans ages 18-64, 2013 to 2015</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62328"/>
            <a:ext cx="9071634" cy="5029636"/>
          </a:xfrm>
          <a:prstGeom prst="rect">
            <a:avLst/>
          </a:prstGeom>
        </p:spPr>
      </p:pic>
    </p:spTree>
    <p:extLst>
      <p:ext uri="{BB962C8B-B14F-4D97-AF65-F5344CB8AC3E}">
        <p14:creationId xmlns:p14="http://schemas.microsoft.com/office/powerpoint/2010/main" val="3242164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Uninsured by Race/ethnicity and Age</a:t>
            </a:r>
            <a:br>
              <a:rPr lang="en-US" dirty="0" smtClean="0"/>
            </a:br>
            <a:r>
              <a:rPr lang="en-US" dirty="0" smtClean="0"/>
              <a:t>Texans ages 18-64, 2013 to 2015</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856" y="3755837"/>
            <a:ext cx="8187638" cy="298729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17638"/>
            <a:ext cx="8795501" cy="2840982"/>
          </a:xfrm>
          <a:prstGeom prst="rect">
            <a:avLst/>
          </a:prstGeom>
        </p:spPr>
      </p:pic>
    </p:spTree>
    <p:extLst>
      <p:ext uri="{BB962C8B-B14F-4D97-AF65-F5344CB8AC3E}">
        <p14:creationId xmlns:p14="http://schemas.microsoft.com/office/powerpoint/2010/main" val="2577899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HF_PptTemplate" id="{A9B690A1-C551-4046-874D-1765D6E99B89}" vid="{DECC1B86-F7A2-40CD-9FFA-D78B33817A5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HF_PptTemplate" id="{A9B690A1-C551-4046-874D-1765D6E99B89}" vid="{972EEBFF-4722-4CDB-B56D-C2F7657565B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4211</TotalTime>
  <Words>2077</Words>
  <Application>Microsoft Office PowerPoint</Application>
  <PresentationFormat>On-screen Show (4:3)</PresentationFormat>
  <Paragraphs>194</Paragraphs>
  <Slides>27</Slides>
  <Notes>24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Calibri</vt:lpstr>
      <vt:lpstr>Verdana</vt:lpstr>
      <vt:lpstr>Office Theme</vt:lpstr>
      <vt:lpstr>Custom Design</vt:lpstr>
      <vt:lpstr>PowerPoint Presentation</vt:lpstr>
      <vt:lpstr>PowerPoint Presentation</vt:lpstr>
      <vt:lpstr>Texas on the Eve of the ACA: Demographics of Uninsured Texans</vt:lpstr>
      <vt:lpstr>Pre-2014 Experiences: Affordability of Care by Insurance Status</vt:lpstr>
      <vt:lpstr>Pre-2014 Experiences: Affordability of Care by Income</vt:lpstr>
      <vt:lpstr>Pre-2014 Experiences: Opinion of the ACA by Age, Income, Race</vt:lpstr>
      <vt:lpstr>Pre-2014 Experiences:  Expectations about ACA</vt:lpstr>
      <vt:lpstr>Changes in Insurance Coverage Texans ages 18-64, 2013 to 2015</vt:lpstr>
      <vt:lpstr>Uninsured by Race/ethnicity and Age Texans ages 18-64, 2013 to 2015</vt:lpstr>
      <vt:lpstr>Uninsured by Income and Gender Texans ages 18-64, 2013 to 2015</vt:lpstr>
      <vt:lpstr>Trends in Uninsured Rates  2013 to 2015, Texas and US</vt:lpstr>
      <vt:lpstr>Post-2014 Experiences: Reasons for Remaining Uninsured, September 2015</vt:lpstr>
      <vt:lpstr>Post-2014 Experiences: Reasons for Remaining Uninsured, September 2015</vt:lpstr>
      <vt:lpstr>Post-2014 Experiences: Perceptions of Tax Penalties</vt:lpstr>
      <vt:lpstr>Post-2014 Experiences: Affordability 2013 vs. 2015</vt:lpstr>
      <vt:lpstr>Texans Covered by ACA Marketplace Plans during Open Enrollment Periods</vt:lpstr>
      <vt:lpstr>Texas Enrollment in Marketplace Plans By Race/Ethnicity, December 2015</vt:lpstr>
      <vt:lpstr>Texas Enrollment in Marketplace Plans by Income, December 2015</vt:lpstr>
      <vt:lpstr>ACA and DSH Funding</vt:lpstr>
      <vt:lpstr>ACA and FQHCs</vt:lpstr>
      <vt:lpstr>ACA and FQHCs</vt:lpstr>
      <vt:lpstr>ACA and FQHCs: 2013 to 2014 Findings</vt:lpstr>
      <vt:lpstr>ACA and FQHCs: 2013 to 2014 Findings</vt:lpstr>
      <vt:lpstr>ACA and Community Benefits</vt:lpstr>
      <vt:lpstr>ACA and Community Benefits: Definitions</vt:lpstr>
      <vt:lpstr>ACA and Community Benefits: CHNA</vt:lpstr>
      <vt:lpstr>Future of the ACA: Political Climate</vt:lpstr>
    </vt:vector>
  </TitlesOfParts>
  <Company>ttweak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Alithea McFarlane</dc:creator>
  <cp:lastModifiedBy>Alithea McFarlane</cp:lastModifiedBy>
  <cp:revision>110</cp:revision>
  <dcterms:created xsi:type="dcterms:W3CDTF">2016-01-24T18:29:22Z</dcterms:created>
  <dcterms:modified xsi:type="dcterms:W3CDTF">2016-02-01T20:20:00Z</dcterms:modified>
</cp:coreProperties>
</file>